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314" r:id="rId3"/>
    <p:sldId id="315" r:id="rId4"/>
    <p:sldId id="316" r:id="rId5"/>
    <p:sldId id="317" r:id="rId6"/>
    <p:sldId id="318" r:id="rId7"/>
    <p:sldId id="319" r:id="rId8"/>
    <p:sldId id="352" r:id="rId9"/>
    <p:sldId id="320" r:id="rId10"/>
    <p:sldId id="322" r:id="rId11"/>
    <p:sldId id="321" r:id="rId12"/>
    <p:sldId id="323" r:id="rId13"/>
    <p:sldId id="353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54" r:id="rId26"/>
    <p:sldId id="336" r:id="rId27"/>
    <p:sldId id="337" r:id="rId28"/>
    <p:sldId id="338" r:id="rId29"/>
    <p:sldId id="339" r:id="rId30"/>
    <p:sldId id="355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257" r:id="rId42"/>
    <p:sldId id="258" r:id="rId43"/>
    <p:sldId id="259" r:id="rId44"/>
    <p:sldId id="356" r:id="rId45"/>
    <p:sldId id="261" r:id="rId46"/>
    <p:sldId id="357" r:id="rId47"/>
    <p:sldId id="262" r:id="rId48"/>
    <p:sldId id="260" r:id="rId49"/>
    <p:sldId id="263" r:id="rId50"/>
    <p:sldId id="264" r:id="rId51"/>
    <p:sldId id="309" r:id="rId52"/>
    <p:sldId id="310" r:id="rId53"/>
    <p:sldId id="267" r:id="rId54"/>
    <p:sldId id="311" r:id="rId55"/>
    <p:sldId id="268" r:id="rId56"/>
    <p:sldId id="270" r:id="rId57"/>
    <p:sldId id="271" r:id="rId58"/>
    <p:sldId id="312" r:id="rId59"/>
    <p:sldId id="272" r:id="rId60"/>
    <p:sldId id="273" r:id="rId61"/>
    <p:sldId id="274" r:id="rId62"/>
    <p:sldId id="359" r:id="rId63"/>
    <p:sldId id="358" r:id="rId64"/>
    <p:sldId id="275" r:id="rId65"/>
    <p:sldId id="277" r:id="rId66"/>
    <p:sldId id="313" r:id="rId67"/>
    <p:sldId id="360" r:id="rId68"/>
    <p:sldId id="278" r:id="rId69"/>
    <p:sldId id="279" r:id="rId70"/>
    <p:sldId id="281" r:id="rId71"/>
    <p:sldId id="283" r:id="rId72"/>
    <p:sldId id="296" r:id="rId73"/>
    <p:sldId id="284" r:id="rId74"/>
    <p:sldId id="361" r:id="rId75"/>
    <p:sldId id="285" r:id="rId76"/>
    <p:sldId id="362" r:id="rId77"/>
    <p:sldId id="297" r:id="rId78"/>
    <p:sldId id="286" r:id="rId79"/>
    <p:sldId id="363" r:id="rId80"/>
    <p:sldId id="287" r:id="rId81"/>
    <p:sldId id="302" r:id="rId82"/>
    <p:sldId id="288" r:id="rId83"/>
    <p:sldId id="300" r:id="rId84"/>
    <p:sldId id="290" r:id="rId85"/>
    <p:sldId id="289" r:id="rId86"/>
    <p:sldId id="293" r:id="rId87"/>
    <p:sldId id="303" r:id="rId88"/>
    <p:sldId id="304" r:id="rId89"/>
    <p:sldId id="364" r:id="rId90"/>
    <p:sldId id="294" r:id="rId91"/>
    <p:sldId id="305" r:id="rId92"/>
    <p:sldId id="306" r:id="rId93"/>
    <p:sldId id="295" r:id="rId94"/>
    <p:sldId id="308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4C4797D-6342-400F-A740-9DEE78B33CCC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8A94EBE-90BE-4BE2-A227-2A31B5FE427A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660351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29.09.06 Полиграфическое производство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861048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ПРОФЕССИОНАЛЬНЫЙ ЦИКЛ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УЧЕБНАЯ ЛИТЕРАТУРА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147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1124744"/>
            <a:ext cx="236420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51653" y="1268760"/>
            <a:ext cx="66247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Мокий М. С.  Экономика организации : учебник и практикум для СПО / М. С. Мокий, О. В. Азоева, В. С. Ивановский ; под редакцией М. С. Мокия. — 4-е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297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Изложены сущностные вопросы возникновения, деятельности и эффективного управления организацией. Основной упор сделан на понимание тех аспектов, которые являются общими для любых организаций и фирм независимо от форм собственности и отраслевой принадлежности. Для удобства читателей в тексте выделены ключевые понятия и определения по теме, которые необходимо знать и понимать. Каждая тема содержит вопросы и задания для самопроверки и закрепления знаний, в конце дается резюме, обобщающее материал, изложенный в параграфах. В заключение теоретического раздела приводится краткое изложение его основных положений, которое поможет сформировать у читателя общее представление о предмете и «ухватить» основную идею. Прилагаемый практикум позволяет студентам закрепить теоретические знания. </a:t>
            </a:r>
            <a:endParaRPr lang="ru-RU" sz="1300" dirty="0" smtClean="0"/>
          </a:p>
        </p:txBody>
      </p:sp>
    </p:spTree>
    <p:extLst>
      <p:ext uri="{BB962C8B-B14F-4D97-AF65-F5344CB8AC3E}">
        <p14:creationId xmlns:p14="http://schemas.microsoft.com/office/powerpoint/2010/main" val="8704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273630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260648"/>
            <a:ext cx="64087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Корнеева И. В.</a:t>
            </a:r>
            <a:r>
              <a:rPr lang="ru-RU" sz="1300" dirty="0"/>
              <a:t>  </a:t>
            </a:r>
            <a:r>
              <a:rPr lang="ru-RU" sz="1300" b="1" dirty="0"/>
              <a:t>Экономика организации. Практикум : учебное пособие для СПО / И. В. Корнеева, Г. Н. Русакова. — Москва : Издательство Юрайт, 2023. — 123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практикуме освещены три основные темы: эффективность использования производственных ресурсов, механизм функционирования фирмы, методы расчета финансового результата деятельности фирмы и оценки эффективности ее хозяйственной деятельности. Структура издания методика решения расчетных заданий, примеры расчетов, вопросы, задания для самопроверки с ответами удобна для самостоятельной работы студента и подготовки к занятиям, зачетам и экзаменам.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" y="3314700"/>
            <a:ext cx="22669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3212976"/>
            <a:ext cx="640871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Экономика организации : учебник для СПО / Е. Н. Клочкова, В. И. Кузнецов, Т. Е. Платонова, Е. С. Дарда ; под редакцией Е. Н. Клочковой. — 2-е изд., перераб. и доп. — Москва : Издательство Юрайт, 2023. — 382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учебнике рассматриваются методологические аспекты статистической и экономической оценки деятельности предприятия в зависимости от комплекса взаимосвязанных факторов и условий функционирования. В издании освещена вся система взаимосвязанных показателей, характеризующая основные области деятельности организаций, представлены методы статистического анализа и оценки финансовых, производственно-экономических результатов деятельности предприятия, выявления факторов, определяющих эффективность работы. Учебник содержит множество конкретных примеров. В конце каждой главы предусмотрены вопросы для самоконтроля, а также практические задания, позволяющие проверить качество усвоения изложенного материала. </a:t>
            </a:r>
          </a:p>
        </p:txBody>
      </p:sp>
    </p:spTree>
    <p:extLst>
      <p:ext uri="{BB962C8B-B14F-4D97-AF65-F5344CB8AC3E}">
        <p14:creationId xmlns:p14="http://schemas.microsoft.com/office/powerpoint/2010/main" val="412759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132856"/>
            <a:ext cx="7632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ОП.03 </a:t>
            </a:r>
          </a:p>
          <a:p>
            <a:pPr algn="ctr"/>
            <a:r>
              <a:rPr lang="ru-RU" sz="3200" b="1" dirty="0" smtClean="0"/>
              <a:t>ПРАВОВЫЕ </a:t>
            </a:r>
            <a:r>
              <a:rPr lang="ru-RU" sz="3200" b="1" dirty="0"/>
              <a:t>ОСНОВЫ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3345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08" y="-32590"/>
            <a:ext cx="2417660" cy="36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122" y="188640"/>
            <a:ext cx="680536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Волков А. М.</a:t>
            </a:r>
            <a:r>
              <a:rPr lang="ru-RU" sz="1300" i="1" dirty="0"/>
              <a:t> </a:t>
            </a:r>
            <a:r>
              <a:rPr lang="ru-RU" sz="1300" dirty="0"/>
              <a:t> </a:t>
            </a:r>
            <a:r>
              <a:rPr lang="ru-RU" sz="1300" b="1" dirty="0"/>
              <a:t>Правовое обеспечение профессиональной деятельности в IT-сфере. Схемы, таблицы, определения, комментарии : учебник для СПО / А. М. Волков, Е. А. Лютягина. — Москва : Издательство Юрайт, </a:t>
            </a:r>
            <a:r>
              <a:rPr lang="ru-RU" sz="1300" b="1" dirty="0" smtClean="0"/>
              <a:t>2023.</a:t>
            </a:r>
            <a:r>
              <a:rPr lang="ru-RU" sz="1300" b="1" dirty="0"/>
              <a:t> — 281 с. — (Профессиональное образование). 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курсе собраны основные положения данной дисциплины, которые помогут понять, успешно реализовать и защитить свои права. Уже после изучения первых страниц можно на деле проверить, что схемы и таблицы помогут разобраться с дисциплиной. Впоследствии раскроется более четкая картина понятий государства и права, правовых отношений. Полученные знания можно легко адаптировать к любой дисциплине, в том числе и юридической, сделав ее максимально простой в изучении. Все, что для этого нужно, — внимательно изучить приемы и практики, внедрить их в свою учебу.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08" y="3314700"/>
            <a:ext cx="241766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89042" y="3961098"/>
            <a:ext cx="68407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Правовое обеспечение профессиональной деятельности</a:t>
            </a:r>
            <a:r>
              <a:rPr lang="ru-RU" sz="1300" dirty="0"/>
              <a:t> </a:t>
            </a:r>
            <a:r>
              <a:rPr lang="ru-RU" sz="1300" b="1" dirty="0"/>
              <a:t>: учебник и практикум для СПО / А. П. Анисимов, А. Я. Рыженков, А. Ю. Осетрова, О. В. Попова ; под редакцией А. Я. Рыженкова. — 6-е изд., перераб. и доп. — Москва : Издательство Юрайт, 2023. — 344 с. 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Курс входит в образовательную программу подготовки студентов. В нем раскрываются основные понятия общей теории права и государства, а также отраслевых дисциплин. Особое внимание уделяется рассмотрению норм конституционного, гражданского, уголовного, трудового, экологического и иных отраслей права. </a:t>
            </a:r>
          </a:p>
        </p:txBody>
      </p:sp>
    </p:spTree>
    <p:extLst>
      <p:ext uri="{BB962C8B-B14F-4D97-AF65-F5344CB8AC3E}">
        <p14:creationId xmlns:p14="http://schemas.microsoft.com/office/powerpoint/2010/main" val="414161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2" y="3545648"/>
            <a:ext cx="2056184" cy="319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74454" y="3752237"/>
            <a:ext cx="66220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Некрасов С. И.</a:t>
            </a:r>
            <a:r>
              <a:rPr lang="ru-RU" sz="1300" dirty="0"/>
              <a:t> </a:t>
            </a:r>
            <a:r>
              <a:rPr lang="ru-RU" sz="1300" b="1" dirty="0"/>
              <a:t>Правовое обеспечение профессиональной деятельности : учебное пособие для СПО / С. И. Некрасов, Е. В. Зайцева-Савкович, А. В. Питрюк. — Москва : Юстиция, 2022. — 211 с. 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Кратко раскрывается содержание дисциплины «Правовое обеспечение профессиональной деятельности» с учетом последних изменений российского законодательства. Рассматриваются основные положения теории государства и права, характерные особенности международного права и российской системы права, базовые положения конституционного права Российской Федерации и их конкретизация в рамках отдельных отраслей права.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2299824" cy="36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4454" y="188640"/>
            <a:ext cx="66220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Правовое обеспечение профессиональной деятельности</a:t>
            </a:r>
            <a:r>
              <a:rPr lang="ru-RU" sz="1300" dirty="0"/>
              <a:t> </a:t>
            </a:r>
            <a:r>
              <a:rPr lang="ru-RU" sz="1300" b="1" dirty="0"/>
              <a:t>: учебник и практикум для СПО / А. П. Альбов [и др.] ; под общей редакцией А. П. Альбова, С. В. Николюкина. — 2-е изд. — Москва : Издательство Юрайт, </a:t>
            </a:r>
            <a:r>
              <a:rPr lang="ru-RU" sz="1300" b="1" dirty="0" smtClean="0"/>
              <a:t>20263. </a:t>
            </a:r>
            <a:r>
              <a:rPr lang="ru-RU" sz="1300" b="1" dirty="0"/>
              <a:t>— 458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учебнике раскрываются основные категории и отрасли права Российской Федерации, социальная ценность системы права как наиболее эффективного способа упорядочения общественных отношений. Учебник состоит из трех частей. В Общей части излагаются теоретико-правовые основы знаний о государстве и праве. Особенная часть посвящена основам следующих отраслей права: конституционное право, административное право, трудовое право, гражданское право, семейное право, налоговое право, финансовое право, уголовное право и экологическое право. В практикум включены тестовые задания и кроссворды, которые будут полезны для студентов при проверке своих знаний. </a:t>
            </a:r>
          </a:p>
        </p:txBody>
      </p:sp>
    </p:spTree>
    <p:extLst>
      <p:ext uri="{BB962C8B-B14F-4D97-AF65-F5344CB8AC3E}">
        <p14:creationId xmlns:p14="http://schemas.microsoft.com/office/powerpoint/2010/main" val="221427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72591" y="4001994"/>
            <a:ext cx="655272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Российская Федерация. Законы. Кодекс Российской Федерации</a:t>
            </a:r>
            <a:r>
              <a:rPr lang="ru-RU" sz="1300" dirty="0"/>
              <a:t> </a:t>
            </a:r>
            <a:r>
              <a:rPr lang="ru-RU" sz="1300" b="1" dirty="0"/>
              <a:t>об административных правонарушениях по состоянию на 1 февраля 2019 г. + путеводитель по судебной практике и сравнительная таблица последних изменений. — Москва : Проспект, 2019. — 688 </a:t>
            </a:r>
            <a:endParaRPr lang="en-US" sz="1300" b="1" dirty="0"/>
          </a:p>
          <a:p>
            <a:pPr algn="just"/>
            <a:endParaRPr lang="en-US" sz="1300" dirty="0" smtClean="0"/>
          </a:p>
          <a:p>
            <a:pPr algn="just"/>
            <a:r>
              <a:rPr lang="ru-RU" sz="1300" dirty="0" smtClean="0"/>
              <a:t>Текст Кодекса сверен с официальным источником и приводится по состоянию на 1 февраля 2019 года. Издание учитывает все изменения, внесенные опубликованными в официальных источниках на дату подписания издания в печать федеральными законами. </a:t>
            </a:r>
            <a:endParaRPr lang="en-US" sz="1300" dirty="0" smtClean="0"/>
          </a:p>
        </p:txBody>
      </p:sp>
      <p:pic>
        <p:nvPicPr>
          <p:cNvPr id="9" name="Рисунок 8" descr="https://sun9-4.userapi.com/impg/4XzJ6GkDbfqyXoqmz80bDa-6zWZrWHoIYmEQxw/UJW6wW3TY0A.jpg?size=1280x1280&amp;quality=95&amp;sign=ec02628aa0837b7995821e4eb104bda0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t="5652" r="27787" b="3610"/>
          <a:stretch/>
        </p:blipFill>
        <p:spPr bwMode="auto">
          <a:xfrm>
            <a:off x="135967" y="3573016"/>
            <a:ext cx="2098674" cy="3113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26828" y="349836"/>
            <a:ext cx="673305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Российская Федерация. Законы. Конституция Российской Федерации</a:t>
            </a:r>
            <a:r>
              <a:rPr lang="ru-RU" sz="1300" dirty="0"/>
              <a:t> </a:t>
            </a:r>
            <a:r>
              <a:rPr lang="ru-RU" sz="1300" b="1" dirty="0"/>
              <a:t>с Гимном России. Новая редакция. С учетом образования в составе Российской Федерации новых субъектов. — Москва : Проспект, 2023. — 64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издании публикуется официальный текст Конституции Российской Федерации со всеми изменениями.</a:t>
            </a:r>
          </a:p>
        </p:txBody>
      </p:sp>
      <p:pic>
        <p:nvPicPr>
          <p:cNvPr id="11" name="Рисунок 10" descr="C:\Users\ws-lib-01\AppData\Local\Microsoft\Windows\INetCache\Content.Word\IMG_20230529_092716_8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8" y="116632"/>
            <a:ext cx="2098674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83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59" y="426158"/>
            <a:ext cx="633670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Российская Федерация. Законы. Гражданский кодекс Российской Федерации</a:t>
            </a:r>
            <a:r>
              <a:rPr lang="ru-RU" sz="1300" dirty="0"/>
              <a:t>. </a:t>
            </a:r>
            <a:r>
              <a:rPr lang="ru-RU" sz="1300" b="1" dirty="0"/>
              <a:t>Части 1, 2, 3, 4 по состоянию на 25 января 2023 г. + путеводитель по судебной практике и сравнительная таблица изменений. — Москва : Проспект, 2023. — 768 с.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Текст </a:t>
            </a:r>
            <a:r>
              <a:rPr lang="ru-RU" sz="1300" dirty="0"/>
              <a:t>Кодекса сверен с официальным источником и приводится по состоянию на 20 мая 2018 года. Издание учитывает все изменения, внесенные опубликованными в официальных источниках на дату подписания издания в печать федеральными законами. </a:t>
            </a:r>
            <a:endParaRPr lang="en-US" sz="1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1759" y="4040623"/>
            <a:ext cx="648072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Российская Федерация. Законы. Трудовой кодекс Российской Федерации</a:t>
            </a:r>
            <a:r>
              <a:rPr lang="ru-RU" sz="1300" dirty="0"/>
              <a:t> </a:t>
            </a:r>
            <a:r>
              <a:rPr lang="ru-RU" sz="1300" b="1" dirty="0"/>
              <a:t>по состоянию на 25 января 2023 г. + путеводитель по судебной практике и сравнительная таблица изменений. — Москва : Проспект, 2023. — 320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Текст Кодекса сверен с официальным источником и приводится по состоянию на </a:t>
            </a:r>
            <a:r>
              <a:rPr lang="ru-RU" sz="1300" dirty="0" smtClean="0"/>
              <a:t>20 мая 2018 </a:t>
            </a:r>
            <a:r>
              <a:rPr lang="ru-RU" sz="1300" dirty="0"/>
              <a:t>года. Издание учитывает все изменения, внесенные опубликованными в официальных источниках на дату подписания издания в печать федеральными законами. </a:t>
            </a:r>
            <a:endParaRPr lang="en-US" sz="1300" dirty="0"/>
          </a:p>
          <a:p>
            <a:pPr algn="just"/>
            <a:endParaRPr lang="ru-RU" sz="1300" dirty="0"/>
          </a:p>
        </p:txBody>
      </p:sp>
      <p:pic>
        <p:nvPicPr>
          <p:cNvPr id="8" name="Рисунок 7" descr="Купить «Трудовой кодекс Российской Федерации по состоянию на 25 января 2023 года + путеводитель по судебной практике и сравнительная таблица последних изменен»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2160240" cy="318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упить «Гражданский кодекс Российской Федерации Части первая, вторая, третья и четвертая по состоянию на 25 января 2023 г. + путеводитель по судебной практике»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60240" cy="300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12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0494" y="476672"/>
            <a:ext cx="623100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Российская Федерация. Законы. Уголовный кодекс Российской Федерации по состоянию на 10 февраля 2019 г. + путеводитель по судебной практике и сравнительная таблица последних изменений. — Москва : Проспект, 2019. </a:t>
            </a:r>
            <a:r>
              <a:rPr lang="ru-RU" sz="1300" b="1" dirty="0" smtClean="0"/>
              <a:t> — </a:t>
            </a:r>
            <a:r>
              <a:rPr lang="ru-RU" sz="1300" b="1" dirty="0"/>
              <a:t>336 с. </a:t>
            </a:r>
            <a:endParaRPr lang="en-US" sz="1300" b="1" dirty="0" smtClean="0"/>
          </a:p>
          <a:p>
            <a:pPr algn="just"/>
            <a:endParaRPr lang="en-US" sz="1300" dirty="0"/>
          </a:p>
          <a:p>
            <a:pPr algn="just"/>
            <a:r>
              <a:rPr lang="ru-RU" sz="1300" dirty="0" smtClean="0"/>
              <a:t>Издание учитывает все изменения, внесенные опубликованными в официальных источниках на дату подписания издания в печать федеральными законами. Текст статей приводится на дату, обозначенную на обложке данной книги (дата актуализации). </a:t>
            </a:r>
            <a:endParaRPr lang="ru-RU" sz="13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79660" cy="317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0495" y="3861995"/>
            <a:ext cx="626469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Российская Федерация. Законы. Налоговый кодекс Российской Федерации. Части 1 и 2 по состоянию на 15.03.2020 с путеводителем по судебной практике. — Москва : Проспект, 2020. — 1184 с. </a:t>
            </a:r>
            <a:endParaRPr lang="ru-RU" sz="1300" b="1" dirty="0" smtClean="0"/>
          </a:p>
          <a:p>
            <a:pPr algn="just"/>
            <a:endParaRPr lang="ru-RU" sz="1300" dirty="0" smtClean="0"/>
          </a:p>
          <a:p>
            <a:pPr algn="just"/>
            <a:r>
              <a:rPr lang="ru-RU" sz="1300" dirty="0"/>
              <a:t>Издание учитывает все изменения, внесенные опубликованными в официальных источниках на дату подписания издания в печать федеральными законами. Текст статей приводится на дату, обозначенную на обложке данной книги (дата актуализации). </a:t>
            </a:r>
          </a:p>
          <a:p>
            <a:pPr algn="just"/>
            <a:endParaRPr lang="ru-RU" sz="13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5" y="3501008"/>
            <a:ext cx="2244299" cy="321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2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9228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9914" y="125681"/>
            <a:ext cx="661457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Основы права</a:t>
            </a:r>
            <a:r>
              <a:rPr lang="ru-RU" sz="1300" dirty="0"/>
              <a:t> : </a:t>
            </a:r>
            <a:r>
              <a:rPr lang="ru-RU" sz="1300" b="1" dirty="0"/>
              <a:t>учебник и практикум для СПО / А. А. Вологдин [и др.] ; под общей редакцией А. А. Вологдина. — </a:t>
            </a:r>
            <a:r>
              <a:rPr lang="ru-RU" sz="1300" b="1" dirty="0" smtClean="0"/>
              <a:t>4-е </a:t>
            </a:r>
            <a:r>
              <a:rPr lang="ru-RU" sz="1300" b="1" dirty="0"/>
              <a:t>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413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Содержание курса раскрывает основные понятия и категории права, систему отраслей российского права, включая конституционное, административное, гражданское, семейное, трудовое, финансовое, уголовное право, судебный процесс, соотношение и взаимодействие российского права с международным правом. Учтены последние изменения в Конституции Российской Федерации и законодательстве, в том числе реформирование Гражданского кодекса РФ, изменения в судебной системе Российской Федерации, создание Евразийского экономического союза (ЕАЭС). Серьезное внимание уделено правоотношениям с участием иностранного элемента. Для более точного понимания смысла юридических понятий составлен глоссарий.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3314700"/>
            <a:ext cx="2367773" cy="36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49914" y="3414175"/>
            <a:ext cx="65527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Афанасьев И. В.</a:t>
            </a:r>
            <a:r>
              <a:rPr lang="ru-RU" sz="1300" dirty="0"/>
              <a:t>  </a:t>
            </a:r>
            <a:r>
              <a:rPr lang="ru-RU" sz="1300" b="1" dirty="0"/>
              <a:t>Правовое обеспечение профессиональной деятельности : учебное пособие для СПО / И. В. Афанасьев, И. В. Афанасьева.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155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представлен широкий спектр правовых форм реализации профессиональной деятельности, достоинства и недостатки каждой из них. В конце каждой главы приведены вопросы и задания для закрепления теоретического материала. Приведен список нормативных правовых актов, рекомендованных для изучения, и список используемой научной литературы. Также представлена примерная рабочая программа по данному курсу, которая может быть полезной тем, кто преподает данную дисциплину, и тем, кто ее изучает с точки зрения формирования целостного представления о правовых вопросах, возникающих в процессе осуществления профессиональной деятельности, ее оценки и самооценки.</a:t>
            </a:r>
          </a:p>
        </p:txBody>
      </p:sp>
    </p:spTree>
    <p:extLst>
      <p:ext uri="{BB962C8B-B14F-4D97-AF65-F5344CB8AC3E}">
        <p14:creationId xmlns:p14="http://schemas.microsoft.com/office/powerpoint/2010/main" val="1062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1620" y="2132856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ОП.04 </a:t>
            </a:r>
          </a:p>
          <a:p>
            <a:pPr algn="ctr"/>
            <a:r>
              <a:rPr lang="ru-RU" sz="3200" b="1" dirty="0" smtClean="0"/>
              <a:t>МЕТРОЛОГИЯ </a:t>
            </a:r>
            <a:r>
              <a:rPr lang="ru-RU" sz="3200" b="1" dirty="0"/>
              <a:t>И СТАНДАРТИЗАЦИЯ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884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32856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ОП.01 </a:t>
            </a:r>
          </a:p>
          <a:p>
            <a:pPr algn="ctr"/>
            <a:r>
              <a:rPr lang="ru-RU" sz="3200" b="1" dirty="0" smtClean="0"/>
              <a:t>ОСНОВЫ ПОЛИГРАФИЧЕСКОГО ПРОИЗВОДСТВА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41296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49285" y="3717032"/>
            <a:ext cx="6463265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  Полиграфическое производство : учебник  / Ю. Н. Самарин.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503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учебнике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процессов, материалах, используемых при изготовлении печатных изданий, о полиграфическом оборудовании и средствах управления производством.</a:t>
            </a:r>
          </a:p>
          <a:p>
            <a:pPr algn="just"/>
            <a:endParaRPr lang="ru-RU" sz="13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3291020"/>
            <a:ext cx="2664296" cy="381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76822" cy="310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49286" y="548680"/>
            <a:ext cx="64807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Шишмарев В. Ю.</a:t>
            </a:r>
            <a:r>
              <a:rPr lang="ru-RU" sz="1300" dirty="0"/>
              <a:t> </a:t>
            </a:r>
            <a:r>
              <a:rPr lang="ru-RU" sz="1300" b="1" dirty="0"/>
              <a:t>Метрология, стандартизация и сертификация : учебник / В. Ю. Шишмарев. — Москва : КноРус, 2021. — 304 с. 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Изложены основные нормативные, организационные, научно-методические и юридические положения современных стандартов, касающиеся технического регулирования, метрологии, стандартизации, сертификации, деклараций соответствия и оценки качества в Российской Федерации и на международном уровне; введен раздел, посвященный современным вопросам технического регулирования.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422281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226774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20854" y="188640"/>
            <a:ext cx="671564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Запекина Н. М.</a:t>
            </a:r>
            <a:r>
              <a:rPr lang="ru-RU" sz="1300" dirty="0"/>
              <a:t>  </a:t>
            </a:r>
            <a:r>
              <a:rPr lang="ru-RU" sz="1300" b="1" dirty="0"/>
              <a:t>Основы полиграфического производства : учебное пособие для СПО / Н. М. Запекина.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178 с. 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сделана попытка в краткой форме изложить наиболее существенные вопросы допечатной, печатной и послепечатной подготовки изданий, особенности расходных материалов, влияющих на качество готового продукта. Каждая тема содержит список использованной литературы, дополнительную информацию, вопросы для повторения материала и размышления над прочитанным.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84984"/>
            <a:ext cx="25202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0854" y="3314700"/>
            <a:ext cx="666253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Лифиц И. М.</a:t>
            </a:r>
            <a:r>
              <a:rPr lang="ru-RU" sz="1300" dirty="0"/>
              <a:t>  </a:t>
            </a:r>
            <a:r>
              <a:rPr lang="ru-RU" sz="1300" b="1" dirty="0"/>
              <a:t>Стандартизация, метрология и подтверждение соответствия : учебник и практикум для СПО / И. М. Лифиц. — </a:t>
            </a:r>
            <a:r>
              <a:rPr lang="ru-RU" sz="1300" b="1" dirty="0" smtClean="0"/>
              <a:t>15-е </a:t>
            </a:r>
            <a:r>
              <a:rPr lang="ru-RU" sz="1300" b="1" dirty="0"/>
              <a:t>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462 </a:t>
            </a:r>
            <a:r>
              <a:rPr lang="ru-RU" sz="1300" b="1" dirty="0"/>
              <a:t>с. 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курсе рассматриваются актуальные вопросы современного состояния, проблем и направлений совершенствования стандартизации, метрологии и подтверждения соответствия. Согласно утвержденной программе по дисциплине «Стандартизация, метрология и подтверждение соответствия» раскрываются положения программного материала, которые подкреплены многочисленными примерами, связанными с основными объектами коммерческой деятельности — товарами и услугами. Особое место в курсе занимают многочисленные иллюстрации, позволяющие легче освоить теоретический материал. Курс включает дополнительный практический материал, размещенный на сайте urait.ru. </a:t>
            </a:r>
          </a:p>
        </p:txBody>
      </p:sp>
    </p:spTree>
    <p:extLst>
      <p:ext uri="{BB962C8B-B14F-4D97-AF65-F5344CB8AC3E}">
        <p14:creationId xmlns:p14="http://schemas.microsoft.com/office/powerpoint/2010/main" val="354079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znanium.com/cover/1817/1817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6632"/>
            <a:ext cx="200438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35586"/>
            <a:ext cx="667848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Герасимова Е. Б.</a:t>
            </a:r>
            <a:r>
              <a:rPr lang="ru-RU" sz="1300" dirty="0"/>
              <a:t> </a:t>
            </a:r>
            <a:r>
              <a:rPr lang="ru-RU" sz="1300" b="1" dirty="0"/>
              <a:t>Метрология, стандартизация и сертификация : учебное пособие / Е. Б. Герасимова, Б. И. Герасимов. — 2-е изд. — Москва : ФОРУМ : ИНФРА-М, 2022. — 224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в доступной и лаконичной форме раскрываются основные понятия и состояния функционирования метрологии, стандартизации и сертификации. Миссия, видение и кредо системного взаимодействия метрологии, стандартизации и сертификации изучаются как институты качества жизни. Развитие систем «Метрология», «Стандартизация» и «Сертификация» как институтов качества реализуется в рамках стратегии TQM (Total Quality Management — Всеобщего менеджмента качества) и институционального поля закона Российской Федерации «О техническом регулировании».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8" y="3501008"/>
            <a:ext cx="201920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1882" y="3909342"/>
            <a:ext cx="66784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Кошевая И. П. Метрология, стандартизация, сертификация : учебник / И. П. Кошевая, А. А. Канке. — Москва : ИД «ФОРУМ» : ИНФРА-М, 2021. — 415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учебнике охватываются новейшие аспекты развития стандартизации, метрологии и сертификации в свете реформирования системы технического регулирования в Российской Федерации. Изложены базовые понятия в области метрологии, стандартизации и сертификации, раскрыто содержание обеспечивающих подсистем, характеризующих полный спектр инструментов и способов осуществления основных процедур. </a:t>
            </a:r>
          </a:p>
        </p:txBody>
      </p:sp>
    </p:spTree>
    <p:extLst>
      <p:ext uri="{BB962C8B-B14F-4D97-AF65-F5344CB8AC3E}">
        <p14:creationId xmlns:p14="http://schemas.microsoft.com/office/powerpoint/2010/main" val="884056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916832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ОП.05 </a:t>
            </a:r>
          </a:p>
          <a:p>
            <a:pPr algn="ctr"/>
            <a:r>
              <a:rPr lang="ru-RU" sz="3200" b="1" dirty="0" smtClean="0"/>
              <a:t>ИНФОРМАЦИОННЫЕ </a:t>
            </a:r>
            <a:r>
              <a:rPr lang="ru-RU" sz="3200" b="1" dirty="0"/>
              <a:t>ТЕХНОЛОГИИ В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045104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06183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289347"/>
            <a:ext cx="670169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Филимонова Е. В.</a:t>
            </a:r>
            <a:r>
              <a:rPr lang="ru-RU" sz="1300" dirty="0"/>
              <a:t> </a:t>
            </a:r>
            <a:r>
              <a:rPr lang="ru-RU" sz="1300" b="1" dirty="0"/>
              <a:t>Информационные технологии в профессиональной деятельности : учебник / Е. В. Филимонова. — Москва : Юстиция, </a:t>
            </a:r>
            <a:r>
              <a:rPr lang="ru-RU" sz="1300" b="1" dirty="0" smtClean="0"/>
              <a:t>2023. </a:t>
            </a:r>
            <a:r>
              <a:rPr lang="ru-RU" sz="1300" b="1" dirty="0"/>
              <a:t>— 482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Предусматривает изучение прикладного программного обеспечения и информационных ресурсов в области профессиональной деятельности (текстовые редакторы, табличные процессоры), а также автоматизированных рабочих мест специалистов и их локальных и отраслевых сетей. Рассматриваются основные принципы, методы и свойства информационных и коммуникационных технологий и их эффективность; интегрированные информационные системы и проблемно-ориентированные пакеты прикладных программ по отраслям и сферам деятельности; информационно-справочные системы и системы прогнозирования.</a:t>
            </a:r>
          </a:p>
        </p:txBody>
      </p:sp>
      <p:pic>
        <p:nvPicPr>
          <p:cNvPr id="6" name="Picture 2" descr="Обложка книги ИНФОРМАТИКА И ИНФОРМАЦИОННЫЕ ТЕХНОЛОГИИ Гаврилов М. В., Климов В. А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56992"/>
            <a:ext cx="2573635" cy="36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39752" y="3731940"/>
            <a:ext cx="660224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Гаврилов  М. В. Информатика и информационные технологии : учебник для СПО / М. В. Гаврилов, В. А. Климов. — </a:t>
            </a:r>
            <a:r>
              <a:rPr lang="ru-RU" sz="1300" b="1" dirty="0" smtClean="0"/>
              <a:t>5-е </a:t>
            </a:r>
            <a:r>
              <a:rPr lang="ru-RU" sz="1300" b="1" dirty="0"/>
              <a:t>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383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курсе приводятся основные понятия по информатике и информационным технологиям, описаны принципы работы с современными прикладными программными средствами в Интернете. Особое внимание уделено законодательной и технической защите от несанкционированного доступа, средствам антивирусной защиты. Приводятся подробные пояснения, советы и рекомендации по практической работе с описываемыми средствами и технологиями.</a:t>
            </a:r>
          </a:p>
        </p:txBody>
      </p:sp>
    </p:spTree>
    <p:extLst>
      <p:ext uri="{BB962C8B-B14F-4D97-AF65-F5344CB8AC3E}">
        <p14:creationId xmlns:p14="http://schemas.microsoft.com/office/powerpoint/2010/main" val="1795696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1" y="116632"/>
            <a:ext cx="202693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0990" y="426902"/>
            <a:ext cx="669349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Елочкин М. Е. Основы проектной и компьютерной графики : учебник /М. Е. Елочкин. — 2-е изд. стер. —  Москва : ИЦ Академия, 2019. </a:t>
            </a:r>
            <a:r>
              <a:rPr lang="ru-RU" sz="1300" b="1" dirty="0" smtClean="0"/>
              <a:t>— 160 </a:t>
            </a:r>
            <a:r>
              <a:rPr lang="ru-RU" sz="1300" b="1" dirty="0"/>
              <a:t>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создан в соответствии с требованиями ФГОС СО и СПО. Рассмотрены инфокоммуникационные технологии в дизайне по областям их применения с технологической, художественной, экономической и социальной точек зрения, основные графические инструменты и средства выразительности проектной графики, технические приемы по освоению способов передачи проектной информации.</a:t>
            </a:r>
          </a:p>
          <a:p>
            <a:pPr algn="just"/>
            <a:endParaRPr lang="ru-RU" sz="13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1" y="3573016"/>
            <a:ext cx="202693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7035" y="3774665"/>
            <a:ext cx="6696743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Проектная графика : учебник / Л. М. Корпан, А. А. Балканский, Л. П. Сопроненко, Е. К. Сысоева, Ю. И. Безбах. — Москва : ИЦ Академия, 2020. — 256[8] л. ил. с. : цв.ил.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В </a:t>
            </a:r>
            <a:r>
              <a:rPr lang="ru-RU" sz="1300" dirty="0"/>
              <a:t>учебнике описаны возможности применения редактора Adobe InDesign для верстки бумажных и электронных изданий, шрифты, шрифтовые композиции, правила верстки и размещения иллюстраций. Также рассматриваются принципы создания графических и орнаментально-пространственных композиций - системы пропорционирования, архитектоника, геометрические основы орнаментов. Большое внимание уделено электронным изданиям, описаны наиболее распространенные форматы электронных изданий, возможности использования интерактивных элементов и элементов мультимедиа в электронных публикациях.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1459080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67827" y="188641"/>
            <a:ext cx="64443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Основы программы </a:t>
            </a:r>
            <a:r>
              <a:rPr lang="en-US" sz="1300" b="1" dirty="0" smtClean="0"/>
              <a:t>Adobe </a:t>
            </a:r>
            <a:r>
              <a:rPr lang="ru-RU" sz="1300" b="1" dirty="0" smtClean="0"/>
              <a:t>Photoshop СС  </a:t>
            </a:r>
            <a:r>
              <a:rPr lang="ru-RU" sz="1300" b="1" dirty="0"/>
              <a:t>: курс лекций для студентов специальности 42.02.02 Издательское дело / сост. М</a:t>
            </a:r>
            <a:r>
              <a:rPr lang="ru-RU" sz="1300" b="1" dirty="0" smtClean="0"/>
              <a:t>. А</a:t>
            </a:r>
            <a:r>
              <a:rPr lang="ru-RU" sz="1300" b="1" dirty="0"/>
              <a:t>. Дорощенко, Л</a:t>
            </a:r>
            <a:r>
              <a:rPr lang="ru-RU" sz="1300" b="1" dirty="0" smtClean="0"/>
              <a:t>. И</a:t>
            </a:r>
            <a:r>
              <a:rPr lang="ru-RU" sz="1300" b="1" dirty="0"/>
              <a:t>. Миронова. —</a:t>
            </a:r>
            <a:r>
              <a:rPr lang="ru-RU" sz="1300" b="1" dirty="0" smtClean="0"/>
              <a:t> </a:t>
            </a:r>
            <a:r>
              <a:rPr lang="ru-RU" sz="1300" b="1" dirty="0"/>
              <a:t>Москва : ГБПОУ МИПК им. И. Федорова, 2020. —</a:t>
            </a:r>
            <a:r>
              <a:rPr lang="ru-RU" sz="1300" b="1" dirty="0" smtClean="0"/>
              <a:t> </a:t>
            </a:r>
            <a:r>
              <a:rPr lang="ru-RU" sz="1300" b="1" dirty="0"/>
              <a:t>64 с. </a:t>
            </a:r>
            <a:r>
              <a:rPr lang="ru-RU" sz="1300" b="1" dirty="0" smtClean="0"/>
              <a:t>— (</a:t>
            </a:r>
            <a:r>
              <a:rPr lang="ru-RU" sz="1300" b="1" dirty="0"/>
              <a:t>Программы Adobe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en-US" sz="1300" dirty="0"/>
              <a:t>Adobe </a:t>
            </a:r>
            <a:r>
              <a:rPr lang="ru-RU" sz="1300" dirty="0" smtClean="0"/>
              <a:t>Photoshop</a:t>
            </a:r>
            <a:r>
              <a:rPr lang="en-US" sz="1300" dirty="0" smtClean="0"/>
              <a:t> – </a:t>
            </a:r>
            <a:r>
              <a:rPr lang="ru-RU" sz="1300" dirty="0" smtClean="0"/>
              <a:t>многофункциональный графический редактор, разработанный и распространяемый фирмой </a:t>
            </a:r>
            <a:r>
              <a:rPr lang="en-US" sz="1300" dirty="0" smtClean="0"/>
              <a:t>Adobe Systems</a:t>
            </a:r>
            <a:r>
              <a:rPr lang="ru-RU" sz="1300" dirty="0" smtClean="0"/>
              <a:t>. Программа является современным графическим редактором, в основном работает с растровыми изображениями, однако имеет некоторые векторные инструменты. Несмотря на то, что изначально программа была разработана как редактор изображений для полиграфии, в данное время она широко используется в веб-дизайне</a:t>
            </a:r>
            <a:r>
              <a:rPr lang="ru-RU" sz="1300" b="1" dirty="0" smtClean="0"/>
              <a:t>. </a:t>
            </a:r>
            <a:endParaRPr lang="ru-RU" sz="13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03275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203275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67827" y="3861048"/>
            <a:ext cx="647553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Кравченко Л</a:t>
            </a:r>
            <a:r>
              <a:rPr lang="ru-RU" sz="1300" b="1" dirty="0" smtClean="0"/>
              <a:t>. В</a:t>
            </a:r>
            <a:r>
              <a:rPr lang="ru-RU" sz="1300" b="1" dirty="0"/>
              <a:t>. Photoshop шаг за шагом. Практикум : учебное пособие / Л</a:t>
            </a:r>
            <a:r>
              <a:rPr lang="ru-RU" sz="1300" b="1" dirty="0" smtClean="0"/>
              <a:t>. В</a:t>
            </a:r>
            <a:r>
              <a:rPr lang="ru-RU" sz="1300" b="1" dirty="0"/>
              <a:t>. Кравченко, С</a:t>
            </a:r>
            <a:r>
              <a:rPr lang="ru-RU" sz="1300" b="1" dirty="0" smtClean="0"/>
              <a:t>. И</a:t>
            </a:r>
            <a:r>
              <a:rPr lang="ru-RU" sz="1300" b="1" dirty="0"/>
              <a:t>. Кравченко. — Москва : ФОРУМ : ИНФРА-М, 2022. — 136 с. 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Учебное </a:t>
            </a:r>
            <a:r>
              <a:rPr lang="ru-RU" sz="1300" dirty="0"/>
              <a:t>пособие состоит из 33 практических работ, выполненных в растровом графическом редакторе Adobe Photoshop, в которых предусматривается самостоятельное пошаговое выполнение каждого задания. Работы содержат подробные указания для исполнения, сопровождаемые для наглядности рисунками.</a:t>
            </a:r>
          </a:p>
        </p:txBody>
      </p:sp>
    </p:spTree>
    <p:extLst>
      <p:ext uri="{BB962C8B-B14F-4D97-AF65-F5344CB8AC3E}">
        <p14:creationId xmlns:p14="http://schemas.microsoft.com/office/powerpoint/2010/main" val="2446742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Обложка книги ИНФОРМАЦИОННЫЕ ТЕХНОЛОГИИ Советов Б. Я., Цехановский В. В. Учеб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" y="-1815"/>
            <a:ext cx="22669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8318" y="260648"/>
            <a:ext cx="648072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Советов Б. Я.</a:t>
            </a:r>
            <a:r>
              <a:rPr lang="ru-RU" sz="1300" dirty="0"/>
              <a:t>  </a:t>
            </a:r>
            <a:r>
              <a:rPr lang="ru-RU" sz="1300" b="1" dirty="0"/>
              <a:t>Информационные технологии : учебник для СПО / Б. Я. Советов, В. В. Цехановский. — 7-е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327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данном учебнике изложены фундаментальные основы информатики в области информационных технологий как составляющие формирования информационного общества. Раскрыты содержание, возможности и области применения базовых и прикладных информационных технологий. Наиболее важным для будущих профессионалов является то, что в учебном издании приведена инструментальная база с раскрытием программных, технических и методических средств информационных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2553610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764704"/>
            <a:ext cx="648071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Гвоздева В</a:t>
            </a:r>
            <a:r>
              <a:rPr lang="ru-RU" sz="1300" b="1" dirty="0" smtClean="0"/>
              <a:t>. А</a:t>
            </a:r>
            <a:r>
              <a:rPr lang="ru-RU" sz="1300" b="1" dirty="0"/>
              <a:t>. Информатика, автоматизированные информационные технологии и системы : учебник / В</a:t>
            </a:r>
            <a:r>
              <a:rPr lang="ru-RU" sz="1300" b="1" dirty="0" smtClean="0"/>
              <a:t>. А</a:t>
            </a:r>
            <a:r>
              <a:rPr lang="ru-RU" sz="1300" b="1" dirty="0"/>
              <a:t>. Гвоздева. — Москва : ИД ФОРУМ: НИЦ ИНФРА-М, 2022. — 542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первой части книги, «Информатика», даны история развития вычислительной техники и становления информатики, вопросы представления, измерения и хранения информации, системы счисления, логические основы, архитектура и устройства ЭВМ, основные понятия операционных систем и их файловая структура, системное и прикладное программное обеспечение. Особое внимание уделено основам знаний по алгоритмизации, технологии программирования, языкам программирования, а также системе объектно-ориентированного программирования MS Visual Basic. </a:t>
            </a:r>
            <a:endParaRPr lang="ru-RU" sz="1300" dirty="0" smtClean="0"/>
          </a:p>
          <a:p>
            <a:pPr algn="just"/>
            <a:r>
              <a:rPr lang="ru-RU" sz="1300" dirty="0" smtClean="0"/>
              <a:t>Во </a:t>
            </a:r>
            <a:r>
              <a:rPr lang="ru-RU" sz="1300" dirty="0"/>
              <a:t>второй части книги, «Информационные технологии», излагаются вопросы компьютерной обработки текстовой, числовой, графической информации, основы баз данных и знаний, систем управления базами данных (СУБД), даются представление о локальных и глобальных компьютерных сетях и знания о средствах создания веб-документов. </a:t>
            </a:r>
            <a:endParaRPr lang="ru-RU" sz="1300" dirty="0" smtClean="0"/>
          </a:p>
          <a:p>
            <a:pPr algn="just"/>
            <a:r>
              <a:rPr lang="ru-RU" sz="1300" dirty="0" smtClean="0"/>
              <a:t>Третья </a:t>
            </a:r>
            <a:r>
              <a:rPr lang="ru-RU" sz="1300" dirty="0"/>
              <a:t>часть книги, «Автоматизированные информационные системы», посвящена вопросам разработки и функционирования АИС. Рассматриваются вопросы необходимости автоматизации информационных потоков, состав и структура АИС, методы и стадии их разработки, обеспечивающая и функциональные части, типы АИС, тенденции развития информационных систем. </a:t>
            </a:r>
          </a:p>
        </p:txBody>
      </p:sp>
      <p:pic>
        <p:nvPicPr>
          <p:cNvPr id="11268" name="Picture 4" descr="https://znanium.com/cover/1858/1858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" y="1558925"/>
            <a:ext cx="2321329" cy="33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2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8429" y="125134"/>
            <a:ext cx="66253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Мельников В. П.</a:t>
            </a:r>
            <a:r>
              <a:rPr lang="ru-RU" sz="1300" dirty="0"/>
              <a:t> </a:t>
            </a:r>
            <a:r>
              <a:rPr lang="ru-RU" sz="1300" b="1" dirty="0"/>
              <a:t>Информационная безопасность : учебник / ред. В. П. Мельников, А. И. Куприянов. — Москва : КноРус, 2022. — 267 с. — (Среднее профессиональное </a:t>
            </a:r>
            <a:r>
              <a:rPr lang="ru-RU" sz="1300" b="1" dirty="0" smtClean="0"/>
              <a:t>образование</a:t>
            </a:r>
            <a:r>
              <a:rPr lang="ru-RU" sz="1300" b="1" dirty="0"/>
              <a:t>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Представлены основные положения, понятия и определения обеспечения информационной безопасности (ИБ) деятельности общества, его различных структурных образований, организационно-правового, технического, методического, программно-аппаратного сопровождения. Особое внимание уделено проблемам методологического обеспечения деятельности как общества, так и конкретных систем (ОС, СУБД, вычислительных сетей), функционирующих в организациях и фирмах.</a:t>
            </a:r>
            <a:br>
              <a:rPr lang="ru-RU" sz="1300" dirty="0"/>
            </a:br>
            <a:r>
              <a:rPr lang="ru-RU" sz="1300" dirty="0"/>
              <a:t>На реальных примерах описаны криптографические методы и программно-аппаратные средства обеспечения ИБ, их защиты от излучения, вирусного заражения, разрушающих программных действий и изменений. В конце каждого раздела приводятся контрольные вопросы для проверки качества усвоения слушателями предлагаемого материала.</a:t>
            </a:r>
          </a:p>
        </p:txBody>
      </p:sp>
      <p:pic>
        <p:nvPicPr>
          <p:cNvPr id="12290" name="Picture 2" descr="Информационная безопасн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134"/>
            <a:ext cx="2088231" cy="32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37630"/>
            <a:ext cx="2088230" cy="310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8430" y="3552074"/>
            <a:ext cx="671556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Немцова Т</a:t>
            </a:r>
            <a:r>
              <a:rPr lang="ru-RU" sz="1300" b="1" dirty="0" smtClean="0"/>
              <a:t>. И</a:t>
            </a:r>
            <a:r>
              <a:rPr lang="ru-RU" sz="1300" dirty="0"/>
              <a:t>. </a:t>
            </a:r>
            <a:r>
              <a:rPr lang="ru-RU" sz="1300" b="1" dirty="0"/>
              <a:t>Компьютерная графика и web- дизайн : учебное пособие / Т</a:t>
            </a:r>
            <a:r>
              <a:rPr lang="ru-RU" sz="1300" b="1" dirty="0" smtClean="0"/>
              <a:t>. И</a:t>
            </a:r>
            <a:r>
              <a:rPr lang="ru-RU" sz="1300" b="1" dirty="0"/>
              <a:t>. Немцова, Ю</a:t>
            </a:r>
            <a:r>
              <a:rPr lang="ru-RU" sz="1300" b="1" dirty="0" smtClean="0"/>
              <a:t>. В</a:t>
            </a:r>
            <a:r>
              <a:rPr lang="ru-RU" sz="1300" b="1" dirty="0"/>
              <a:t>. Назарова ; под ред. Л</a:t>
            </a:r>
            <a:r>
              <a:rPr lang="ru-RU" sz="1300" b="1" dirty="0" smtClean="0"/>
              <a:t>. Г</a:t>
            </a:r>
            <a:r>
              <a:rPr lang="ru-RU" sz="1300" b="1" dirty="0"/>
              <a:t>. Гагариной. — Москва: ИД «ФОРУМ»: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400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Учебное пособие «Компьютерная графика и web-дизайн» посвящено работе с компьютерной графикой, включая создание анимации, а также основам web-дизайна. Книга знакомит с работой в следующих программах: Adobe Photoshop CS5, Adobe Flash CS5, а также c созданием web-страниц с помощью программы Блокнот. Предложен теоретический и практический материал. В теоретической части рассматриваются различные аспекты компьютерного дизайна и современные подходы к созданию web-страниц. В практической части описываются основные приемы работы в изучаемой программной среде и задания с подробными инструкциями по выполнению. </a:t>
            </a:r>
          </a:p>
        </p:txBody>
      </p:sp>
    </p:spTree>
    <p:extLst>
      <p:ext uri="{BB962C8B-B14F-4D97-AF65-F5344CB8AC3E}">
        <p14:creationId xmlns:p14="http://schemas.microsoft.com/office/powerpoint/2010/main" val="17705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"/>
            <a:ext cx="2267743" cy="348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88640"/>
            <a:ext cx="676875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Запекина Н. М.</a:t>
            </a:r>
            <a:r>
              <a:rPr lang="ru-RU" sz="1300" dirty="0"/>
              <a:t>  </a:t>
            </a:r>
            <a:r>
              <a:rPr lang="ru-RU" sz="1300" b="1" dirty="0"/>
              <a:t>Основы полиграфического производства : учебное пособие для СПО / Н. М. Запекина.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178 с. 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сделана попытка в краткой форме изложить наиболее существенные вопросы допечатной, печатной и послепечатной подготовки изданий, особенности расходных материалов, влияющих на качество готового продукта. Каждая тема содержит список использованной литературы, дополнительную информацию, вопросы для повторения материала и размышления над прочитанным.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3688376"/>
            <a:ext cx="676875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>
                <a:solidFill>
                  <a:prstClr val="white"/>
                </a:solidFill>
              </a:rPr>
              <a:t>Иванов, А. В. Основы печатного дела : учебное пособие / А. В. Иванов, Ю. Н. Самарин, В. И. Солонец ; под. ред. А. В. Иванов. - Санкт-Петербург : Издательско-полиграфическая ассоциация высших учебных заведений, 2019. - 206 с. </a:t>
            </a:r>
            <a:endParaRPr lang="ru-RU" sz="1300" b="1" dirty="0" smtClean="0">
              <a:solidFill>
                <a:prstClr val="white"/>
              </a:solidFill>
            </a:endParaRP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процессов; материалах, используемых при изготовлении печатных изданий, о полиграфическом оборудовании и средствах управления производством. Учебное пособие предназначено для обучающихся по направлениям «Полиграфия» и «Издательское дело» для всех уровней профессионального образования.</a:t>
            </a: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4" y="3573016"/>
            <a:ext cx="2007192" cy="299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797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20361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37515"/>
            <a:ext cx="647759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Немцова Т. И.</a:t>
            </a:r>
            <a:r>
              <a:rPr lang="ru-RU" sz="1300" dirty="0"/>
              <a:t> </a:t>
            </a:r>
            <a:r>
              <a:rPr lang="ru-RU" sz="1300" b="1" dirty="0"/>
              <a:t>Практикум по информатике. Компьютерная графика и web- дизайн : учебное пособие / Т. И. Немцова, Ю. В. Назарова ; под ред. Л. Г. Гагариной. — Москва : ИД «ФОРУМ»: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288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Практикум по информатике посвящен работе с компьютерной графикой, включая создание анимации, а также основам web-дизайна. Практикум знакомит с работой со следующими программами: Adobe Photoshop CS2, CorelDRAW 13, Macromedia Flash 8 и Macromedia Dreamweaver 8. В теоретической части рассматриваются различные аспекты компьютерного дизайна. В практической части описываются основные приемы работы в изучаемой программной среде. Материалы, находящиеся в электронном виде, иллюстрируют теоретическую часть практикума и содержат задания с подробными инструкциями по их выполнению. </a:t>
            </a:r>
          </a:p>
        </p:txBody>
      </p:sp>
    </p:spTree>
    <p:extLst>
      <p:ext uri="{BB962C8B-B14F-4D97-AF65-F5344CB8AC3E}">
        <p14:creationId xmlns:p14="http://schemas.microsoft.com/office/powerpoint/2010/main" val="2137498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916832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ОП.06 </a:t>
            </a:r>
          </a:p>
          <a:p>
            <a:pPr algn="ctr"/>
            <a:r>
              <a:rPr lang="ru-RU" sz="3200" b="1" dirty="0"/>
              <a:t>ОХРАНА ТРУДА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80062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0967"/>
            <a:ext cx="2592288" cy="367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73016"/>
            <a:ext cx="65527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Карнаух Н. Н.</a:t>
            </a:r>
            <a:r>
              <a:rPr lang="ru-RU" sz="1300" dirty="0"/>
              <a:t>  </a:t>
            </a:r>
            <a:r>
              <a:rPr lang="ru-RU" sz="1300" b="1" dirty="0"/>
              <a:t>Охрана труда : учебник для СПО / Н. Н. Карнаух. — 2-е изд., перераб. и доп. — Москва : Издательство Юрайт, 2023. — 343 с.  — (Профессиональное образование). 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учебнике рассмотрены вопросы правового и организационного обеспечения охраны труда, оценка состояния условий труда, безопасность производственного оборудования и технологических процессов. С учетом нормативных актов, действующих в Российской Федерации, и международных стандартов освещены методы и средства защиты работника от опасностей технических систем и процессов, экобиозащитная и противопожарная техника. В издании также раскрыты основные вопросы, касающиеся экономики охраны труда. В структуру учебника включены вопросы и задания для самоконтроля, перечень основных законодательных и иных нормативных правовых актов по охране труда и безопасности производства.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0" y="3645024"/>
            <a:ext cx="213970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4077072"/>
            <a:ext cx="640759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Корж В. А.</a:t>
            </a:r>
            <a:r>
              <a:rPr lang="ru-RU" sz="1300" dirty="0"/>
              <a:t> </a:t>
            </a:r>
            <a:r>
              <a:rPr lang="ru-RU" sz="1300" b="1" dirty="0"/>
              <a:t>Охрана труда : учебное пособие / В. А. Корж, А. В. Фролов; под общ. ред., А. С. Шевченко. — Москва : КноРус, </a:t>
            </a:r>
            <a:r>
              <a:rPr lang="ru-RU" sz="1300" b="1" dirty="0" smtClean="0"/>
              <a:t>2022 </a:t>
            </a:r>
            <a:r>
              <a:rPr lang="ru-RU" sz="1300" b="1" dirty="0"/>
              <a:t>— 424 с</a:t>
            </a:r>
            <a:r>
              <a:rPr lang="ru-RU" sz="1300" b="1" dirty="0" smtClean="0"/>
              <a:t>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Содержит учебный материал по основам охраны и безопасности труда, который дает возможность руководителям, специалистам и студентам получить необходимые знания, умения, навыки (компетенции) для эффективного управления профессиональными рисками. Основное внимание уделено правовым основам и основным методам регулирования в области охраны труда и безопасности производства, анализу рисков трудовой деятельности, способам, методам, приемам обеспечения безопасности производственной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537509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Обложка книги ОХРАНА ТРУДА И ТЕХНИКА БЕЗОПАСНОСТИ Беляков Г. И. Учеб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13" y="-99392"/>
            <a:ext cx="2461965" cy="36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3364" y="188640"/>
            <a:ext cx="670112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Беляков Г. И.</a:t>
            </a:r>
            <a:r>
              <a:rPr lang="ru-RU" sz="1300" dirty="0"/>
              <a:t>  </a:t>
            </a:r>
            <a:r>
              <a:rPr lang="ru-RU" sz="1300" b="1" dirty="0"/>
              <a:t>Охрана труда и техника безопасности : учебник для СПО / Г. И. Беляков. — 3-е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404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учебнике рассмотрены организационно-правовые вопросы, производственная санитария, техника безопасности, пожарная безопасность, безопасность в чрезвычайных ситуациях, доврачебная помощь пострадавшим при несчастных случаях. Автор имеет многолетний практический опыт, связанный с надзором и контролем состояния охраны труда на предприятиях, поэтому данный учебник при наличии исчерпывающего теоретического материала снабжен реальными примерами из надзорной практики, анализом допускаемых нарушений, примерами несчастных случаев. </a:t>
            </a:r>
          </a:p>
        </p:txBody>
      </p:sp>
      <p:pic>
        <p:nvPicPr>
          <p:cNvPr id="4" name="Picture 2" descr="https://znanium.com/cover/1790/17904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9" y="3543300"/>
            <a:ext cx="2006359" cy="31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3364" y="4040264"/>
            <a:ext cx="670112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Графкина М. В. </a:t>
            </a:r>
            <a:r>
              <a:rPr lang="ru-RU" sz="1300" b="1" dirty="0"/>
              <a:t>Охрана труда : учебное пособие / М. В. Графкина. — </a:t>
            </a:r>
            <a:r>
              <a:rPr lang="ru-RU" sz="1300" b="1" dirty="0" smtClean="0"/>
              <a:t>3-е </a:t>
            </a:r>
            <a:r>
              <a:rPr lang="ru-RU" sz="1300" b="1" dirty="0"/>
              <a:t>изд., перераб. и доп. — Москва: ФОРУМ :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212 </a:t>
            </a:r>
            <a:r>
              <a:rPr lang="ru-RU" sz="1300" b="1" dirty="0"/>
              <a:t>с. 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содержит сведения о правовых, нормативных, организационных, технических основах охраны труда; об идентификации опасных и вредных факторов; о воздействии различных негативных факторов на здоровье человека. Раскрыты методы и средства защиты человека от воздействия вредных и опасных производственных факторов. </a:t>
            </a:r>
          </a:p>
        </p:txBody>
      </p:sp>
    </p:spTree>
    <p:extLst>
      <p:ext uri="{BB962C8B-B14F-4D97-AF65-F5344CB8AC3E}">
        <p14:creationId xmlns:p14="http://schemas.microsoft.com/office/powerpoint/2010/main" val="2640390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Охрана тру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7" y="174995"/>
            <a:ext cx="200253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404664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Попов Ю. П. Охрана труда : учебное пособие /Ю. П. Попов, В. В. Колтунов.—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225</a:t>
            </a:r>
            <a:r>
              <a:rPr lang="ru-RU" sz="1300" b="1" dirty="0"/>
              <a:t> с</a:t>
            </a:r>
            <a:r>
              <a:rPr lang="ru-RU" sz="1300" b="1" dirty="0" smtClean="0"/>
              <a:t>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Приведены правовые, организационные и технические вопросы охраны труда на промышленных производствах. Основное внимание уделено особенностям обеспечения безопасных условий труда на рабочем месте (безопасности оборудования рабочего места, обеспечению гигиенических и санитарных норм технологического производства и общезаводских систем, методам и средствам коллективной и индивидуальной защиты персонала, пожарной безопасности). Построено исходя из системы государственных нормативных актов и технических правил.</a:t>
            </a:r>
          </a:p>
        </p:txBody>
      </p:sp>
      <p:pic>
        <p:nvPicPr>
          <p:cNvPr id="16386" name="Picture 2" descr="Обложка книги ОХРАНА ТРУДА Родионова О. М., Семенов Д. А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3068960"/>
            <a:ext cx="2627784" cy="38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3068960"/>
            <a:ext cx="67260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Родионова О. М. </a:t>
            </a:r>
            <a:r>
              <a:rPr lang="ru-RU" sz="1300" dirty="0"/>
              <a:t> </a:t>
            </a:r>
            <a:r>
              <a:rPr lang="ru-RU" sz="1300" b="1" dirty="0"/>
              <a:t>Охрана труда : учебник для СПО / О. М. Родионова, Д. А. Семенов.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113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Учебник представляет широкий спектр биологических, социальных, медицинских и других аспектов жизнедеятельности современного человека, представленных с учетом экологических факторов. Охрана труда представлена как динамично развивающаяся современная научная дисциплина. В учебнике рассматриваются нормативные основы охраны труда с учетом вновь принятых законодательных актов, излагаются основные методы оценки условий труда на рабочих местах, как применяющиеся в настоящее время, так и находящиеся в разработке, что может представлять интерес для студентов, собирающихся посвятить охране труда свою предстоящую трудовую деятельность. Большое внимание уделяется практическим заданиям, составленным авторами к главам первого раздела и помогающим читателю применить полученные знания в решении ситуационных задач, проведении аналитических разборов чрезвычайных ситуаций, выполнении практических и лабораторных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2066644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91683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ОП.07 </a:t>
            </a:r>
          </a:p>
          <a:p>
            <a:pPr algn="ctr"/>
            <a:r>
              <a:rPr lang="ru-RU" sz="3200" b="1" dirty="0"/>
              <a:t>БЕЗОПАСНОСТЬ ЖИЗНЕДЕЯТЕЛЬНОСТИ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28079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98361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157794"/>
            <a:ext cx="67687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Косолапова Н. В.</a:t>
            </a:r>
            <a:r>
              <a:rPr lang="ru-RU" sz="1300" dirty="0"/>
              <a:t> </a:t>
            </a:r>
            <a:r>
              <a:rPr lang="ru-RU" sz="1300" b="1" dirty="0"/>
              <a:t>Безопасность жизнедеятельности : учебник / Н</a:t>
            </a:r>
            <a:r>
              <a:rPr lang="ru-RU" sz="1300" b="1" dirty="0" smtClean="0"/>
              <a:t>. В</a:t>
            </a:r>
            <a:r>
              <a:rPr lang="ru-RU" sz="1300" b="1" dirty="0"/>
              <a:t>. Косолапова, Н</a:t>
            </a:r>
            <a:r>
              <a:rPr lang="ru-RU" sz="1300" b="1" dirty="0" smtClean="0"/>
              <a:t>. А</a:t>
            </a:r>
            <a:r>
              <a:rPr lang="ru-RU" sz="1300" b="1" dirty="0"/>
              <a:t>. Прокопенко.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192 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Рассмотрены особенности и негативные факторы среды обитания современного человека. Содержатся сведения о причинах возникновения чрезвычайных ситуаций различного происхождения, их последствиях и профилактике, о действующей в Российской Федерации системе защиты населения и территорий в условиях мирного и военного времени, о структуре, функционировании и традициях Вооруженных Сил Российской Федерации. Особое внимание уделено организации здорового образа жизни человека как важнейшего фактора физического и творческого долголетия. Подробно освещаются правила оказания первой медицинской помощи пострадавшим в условиях чрезвычайных ситуаций.</a:t>
            </a:r>
          </a:p>
        </p:txBody>
      </p:sp>
      <p:pic>
        <p:nvPicPr>
          <p:cNvPr id="4" name="Picture 4" descr="Безопасность жизнедеятель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1983617" cy="29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1879" y="3618137"/>
            <a:ext cx="679559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Микрюков В. Ю.</a:t>
            </a:r>
            <a:r>
              <a:rPr lang="ru-RU" sz="1300" dirty="0"/>
              <a:t> </a:t>
            </a:r>
            <a:r>
              <a:rPr lang="ru-RU" sz="1300" b="1" dirty="0"/>
              <a:t>Безопасность жизнедеятельности : учебник / В. Ю. Микрюков.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282</a:t>
            </a:r>
            <a:r>
              <a:rPr lang="ru-RU" sz="1300" b="1" dirty="0"/>
              <a:t> с. — (Среднее профессиональное образование). 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Состоит из двух разделов: в первом содержатся сведения о единой государственной системе предупреждения и ликвидации чрезвычайных ситуаций в Российской Федерации, об организации гражданской обороны России, оружии массового поражения и защите от него, о защите при чрезвычайных ситуациях природного, техногенного, экологического и социального характера. Во втором разделе приведена информация о составе и организационной структуре Вооруженных Сил Российской Федерации, системе комплектования, управления и руководства ими, воинской обязанности и порядке прохождения военной службы, а также материал по уставам ВС РФ, огневой, строевой и медико-санитарной подготовке.</a:t>
            </a:r>
          </a:p>
        </p:txBody>
      </p:sp>
    </p:spTree>
    <p:extLst>
      <p:ext uri="{BB962C8B-B14F-4D97-AF65-F5344CB8AC3E}">
        <p14:creationId xmlns:p14="http://schemas.microsoft.com/office/powerpoint/2010/main" val="2560344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1944216" cy="313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1566497"/>
            <a:ext cx="67687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Сапронов Ю</a:t>
            </a:r>
            <a:r>
              <a:rPr lang="ru-RU" sz="1300" b="1" dirty="0" smtClean="0"/>
              <a:t>. Г</a:t>
            </a:r>
            <a:r>
              <a:rPr lang="ru-RU" sz="1300" b="1" dirty="0"/>
              <a:t>.</a:t>
            </a:r>
            <a:r>
              <a:rPr lang="ru-RU" sz="1300" dirty="0"/>
              <a:t> </a:t>
            </a:r>
            <a:r>
              <a:rPr lang="ru-RU" sz="1300" b="1" dirty="0"/>
              <a:t>Безопасность жизнедеятельности : учебник / Ю</a:t>
            </a:r>
            <a:r>
              <a:rPr lang="ru-RU" sz="1300" b="1" dirty="0" smtClean="0"/>
              <a:t>. Г</a:t>
            </a:r>
            <a:r>
              <a:rPr lang="ru-RU" sz="1300" b="1" dirty="0"/>
              <a:t>. Сапронов. — 3-е изд., стер</a:t>
            </a:r>
            <a:r>
              <a:rPr lang="ru-RU" sz="1300" b="1" dirty="0" smtClean="0"/>
              <a:t>. </a:t>
            </a:r>
            <a:r>
              <a:rPr lang="ru-RU" sz="1300" b="1" dirty="0"/>
              <a:t>—</a:t>
            </a:r>
            <a:r>
              <a:rPr lang="ru-RU" sz="1300" b="1" dirty="0" smtClean="0"/>
              <a:t> </a:t>
            </a:r>
            <a:r>
              <a:rPr lang="ru-RU" sz="1300" b="1" dirty="0"/>
              <a:t>Москва : ИЦ Академия, 2019. — 336 с. 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Изложены сведения о чрезвычайных ситуациях. Описаны мероприятия по защите населения и персонала предприятий от поражающих факторов, рассмотрены нормативно-правовая база, организация системы гражданской защиты, а также вопросы обеспечения устойчивости объектов экономики в условиях чрезвычайных ситуаций. Дано представление о необходимом минимуме медицинских знаний для оказания первой доврачебной медицинской помощи пострадавшим в чрезвычайных ситуациях в результате возникновения несчастного случая на производстве или в других условиях. Уделено внимание порядку и правилам оказания первой помощи пострадавшим. Приведены основные сведения об обороне государства, Вооруженных Силах Российской Федерации, воинской обязанности и военной службе как особом виде федеральной государственной службы. Освещены вопросы организации и содержания допризывной подготовки учащейся молодежи к военной службе.</a:t>
            </a:r>
          </a:p>
        </p:txBody>
      </p:sp>
    </p:spTree>
    <p:extLst>
      <p:ext uri="{BB962C8B-B14F-4D97-AF65-F5344CB8AC3E}">
        <p14:creationId xmlns:p14="http://schemas.microsoft.com/office/powerpoint/2010/main" val="2245041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4" y="87379"/>
            <a:ext cx="2103162" cy="315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1279" y="87378"/>
            <a:ext cx="671784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Обеспечение безопасности при чрезвычайных ситуациях</a:t>
            </a:r>
            <a:r>
              <a:rPr lang="ru-RU" sz="1300" dirty="0"/>
              <a:t> </a:t>
            </a:r>
            <a:r>
              <a:rPr lang="ru-RU" sz="1300" b="1" dirty="0"/>
              <a:t>: учебник / В. А. Бондаренко, С. И. Евтушенко, В. А. Лепихова [и др.]. — 2-е изд. — Москва : РИОР : Инфра-М, </a:t>
            </a:r>
            <a:r>
              <a:rPr lang="ru-RU" sz="1300" b="1" dirty="0" smtClean="0"/>
              <a:t>2022. </a:t>
            </a:r>
            <a:r>
              <a:rPr lang="ru-RU" sz="1300" b="1" dirty="0"/>
              <a:t>— 224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Рассмотрены </a:t>
            </a:r>
            <a:r>
              <a:rPr lang="ru-RU" sz="1300" dirty="0"/>
              <a:t>основные положения и организация гражданской обороны, приведена структура Единой государственной системы предупреждения и ликвидации чрезвычайных ситуаций (РСЧС), вопросы зашиты и порядка действия населения при природных и техногенных чрезвычайных ситуациях (ЧС). Отдельные главы посвящены экологическим и социально-политическим ЧС, основам военной службы и обороны государства, общим сведениям о ранах, способах остановки кровотечения, а также порядку и правилам оказания первой помощи пострадавшим. </a:t>
            </a:r>
          </a:p>
        </p:txBody>
      </p:sp>
      <p:pic>
        <p:nvPicPr>
          <p:cNvPr id="17410" name="Picture 2" descr="Обложка книги БЕЗОПАСНОСТЬ ЖИЗНЕДЕЯТЕЛЬНОСТИ Под общ. ред. Соломина В.П Учебник и практик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02" y="3337485"/>
            <a:ext cx="2500161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1279" y="3862640"/>
            <a:ext cx="67331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Безопасность жизнедеятельности</a:t>
            </a:r>
            <a:r>
              <a:rPr lang="ru-RU" sz="1300" dirty="0"/>
              <a:t> </a:t>
            </a:r>
            <a:r>
              <a:rPr lang="ru-RU" sz="1300" b="1" dirty="0"/>
              <a:t>: учебник и практикум для СПО / С. В. Абрамова [и др.] ; под общей редакцией В. П. Соломина.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399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издании рассматриваются причины и типы чрезвычайных ситуаций техногенного, природного и социального характера. Детально проанализированы последствия чрезвычайных ситуаций различного характера и возможные способы защиты от них. Кроме обширного теоретического материала по каждой теме предусмотрены вопросы для подготовки и повторения, ситуационные задачи и источники литературы, предлагаемые для более детального и глубокого изучения вопросов безопасности жизнедеятельности.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778008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6" y="1694086"/>
            <a:ext cx="2112022" cy="317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410304"/>
            <a:ext cx="655272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Косолапова Н. В.</a:t>
            </a:r>
            <a:r>
              <a:rPr lang="ru-RU" sz="1300" dirty="0"/>
              <a:t> </a:t>
            </a:r>
            <a:r>
              <a:rPr lang="ru-RU" sz="1300" b="1" dirty="0"/>
              <a:t>Безопасность жизнедеятельности. Практикум : учебное пособие / Н</a:t>
            </a:r>
            <a:r>
              <a:rPr lang="ru-RU" sz="1300" b="1" dirty="0" smtClean="0"/>
              <a:t>. В</a:t>
            </a:r>
            <a:r>
              <a:rPr lang="ru-RU" sz="1300" b="1" dirty="0"/>
              <a:t>. Косолапова, Н</a:t>
            </a:r>
            <a:r>
              <a:rPr lang="ru-RU" sz="1300" b="1" dirty="0" smtClean="0"/>
              <a:t>. А</a:t>
            </a:r>
            <a:r>
              <a:rPr lang="ru-RU" sz="1300" b="1" dirty="0"/>
              <a:t>. Прокопенко.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156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Представлен комплекс заданий для выполнения практических работ по основным разделам дисциплины «Безопасность жизнедеятельности». Рассмотрены модели поведения в чрезвычайных ситуациях природного и техногенного характера. Большое внимание отводится освоению основных приемов применения первичных средств пожаротушения, изучению методов и средств дозиметрического контроля радиоактивного заражения и облучения, использованию средств индивидуальной защиты от поражающих факторов ЧС мирного и военного времени, освоению основных приемов оказания первой помощи при кровотечениях, изучению и освоению основных способов выполнения искусственного дыхания.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жизни. </a:t>
            </a:r>
            <a:r>
              <a:rPr lang="ru-RU" sz="1300" dirty="0" smtClean="0"/>
              <a:t> 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307515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82" y="-168730"/>
            <a:ext cx="2522849" cy="35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1554" y="188640"/>
            <a:ext cx="668293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</a:t>
            </a:r>
            <a:r>
              <a:rPr lang="ru-RU" sz="1300" dirty="0"/>
              <a:t>  </a:t>
            </a:r>
            <a:r>
              <a:rPr lang="ru-RU" sz="1300" b="1" dirty="0"/>
              <a:t>Полиграфическое производство : учебник для СПО / Ю. Н. Самарин.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503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операциях печатного процесса и оборудовании, используемом на данном этапе производства печатной продукции.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 Учебное пособие может быть полезно при изучении основ полиграфического производства.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5" y="3068960"/>
            <a:ext cx="2457265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5734" y="3573016"/>
            <a:ext cx="676875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Чефранов С. Д.</a:t>
            </a:r>
            <a:r>
              <a:rPr lang="ru-RU" sz="1300" dirty="0"/>
              <a:t>  </a:t>
            </a:r>
            <a:r>
              <a:rPr lang="ru-RU" sz="1300" b="1" dirty="0"/>
              <a:t>Технология производства печатных и электронных средств информации. Теоретические основы : учебное пособие для СПО / С. Д. Чефранов.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134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Данный курс предназначен для изучения дисциплины «Технология производства печатных и электронных средств информации»: в нем освещается теоретическая часть, а также приведены практические задачи и их решения относительно вопросов развития, допечатной подготовки и производства печатных и электронных средств информации. Цель курса: приобретение студентами направления подготовки «Издательское дело» знаний в области современных полиграфических технологий, овладение студентами профессиональной терминологией, понимание ими причинно-следственной связи между качеством редакционно-издательской подготовки издания и эффективностью его производства. </a:t>
            </a:r>
          </a:p>
        </p:txBody>
      </p:sp>
    </p:spTree>
    <p:extLst>
      <p:ext uri="{BB962C8B-B14F-4D97-AF65-F5344CB8AC3E}">
        <p14:creationId xmlns:p14="http://schemas.microsoft.com/office/powerpoint/2010/main" val="3598335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3" y="260648"/>
            <a:ext cx="2050050" cy="301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59" y="620688"/>
            <a:ext cx="648072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Бондаренко В. А. Безопасность жизнедеятельности. Практикум : учебное пособие / В. А. Бондаренко, С. И. Евтушенко, В. А. Лепихова. – Москва : ИЦ РИОР, НИЦ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150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r>
              <a:rPr lang="ru-RU" sz="1300" dirty="0" smtClean="0"/>
              <a:t>В </a:t>
            </a:r>
            <a:r>
              <a:rPr lang="ru-RU" sz="1300" dirty="0"/>
              <a:t>данном пособии приводятся примеры выполнения практических работ, а также методики расчетов последствий от стихийных бедствий и чрезвычайных ситуаций различного характера (геологического, гидрологического, метеорологического, техногенного и др.). В целях обеспечения методического единства с теоретической частью курса даны тестовые вопросы по самоконтролю.</a:t>
            </a:r>
          </a:p>
        </p:txBody>
      </p:sp>
      <p:pic>
        <p:nvPicPr>
          <p:cNvPr id="4" name="Picture 4" descr="Обложка книги БЕЗОПАСНОСТЬ ЖИЗНЕДЕЯТЕЛЬНОСТИ Резчиков Е. А., Рязанцева А. В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" y="3375432"/>
            <a:ext cx="22669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66897" y="3600505"/>
            <a:ext cx="659758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Резчиков Е. А.</a:t>
            </a:r>
            <a:r>
              <a:rPr lang="ru-RU" sz="1300" i="1" dirty="0"/>
              <a:t> </a:t>
            </a:r>
            <a:r>
              <a:rPr lang="ru-RU" sz="1300" dirty="0"/>
              <a:t> </a:t>
            </a:r>
            <a:r>
              <a:rPr lang="ru-RU" sz="1300" b="1" dirty="0"/>
              <a:t>Безопасность жизнедеятельности : учебник для СПО / Е. А. Резчиков, А. В. Рязанцева. — 2-е изд., перераб. и доп. — Москва : Издательство Юрайт, </a:t>
            </a:r>
            <a:r>
              <a:rPr lang="ru-RU" sz="1300" b="1" dirty="0" smtClean="0"/>
              <a:t>2023.</a:t>
            </a:r>
            <a:r>
              <a:rPr lang="ru-RU" sz="1300" b="1" dirty="0"/>
              <a:t> — 639 с. — (Профессиональное образование). 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Данный </a:t>
            </a:r>
            <a:r>
              <a:rPr lang="ru-RU" sz="1300" dirty="0"/>
              <a:t>курс посвящен вопросам, связанным с обеспечением безопасного и комфортного взаимодействия человека со средой обитания, безопасностью системы «человек — машина», созданием оптимальной производственной среды и защитой населения в чрезвычайных ситуациях. </a:t>
            </a:r>
            <a:r>
              <a:rPr lang="ru-RU" sz="1300" dirty="0" smtClean="0"/>
              <a:t>При </a:t>
            </a:r>
            <a:r>
              <a:rPr lang="ru-RU" sz="1300" dirty="0"/>
              <a:t>реализации этого подхода рассмотрены опасности для здоровья и жизни человека, особенности восприятия этих опасностей человеком, обеспечение безопасности человека, а также вопросы управления, в том числе экономическая составляющая безопасности жизнедеятельности. В курсе приведены основные положения федеральных законов и других нормативных документов, регламентирующих обеспечение безопасности. </a:t>
            </a:r>
          </a:p>
        </p:txBody>
      </p:sp>
    </p:spTree>
    <p:extLst>
      <p:ext uri="{BB962C8B-B14F-4D97-AF65-F5344CB8AC3E}">
        <p14:creationId xmlns:p14="http://schemas.microsoft.com/office/powerpoint/2010/main" val="3836799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052736"/>
            <a:ext cx="8892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ПМ. 01</a:t>
            </a:r>
          </a:p>
          <a:p>
            <a:pPr algn="ctr"/>
            <a:endParaRPr lang="ru-RU" sz="3600" b="1" dirty="0" smtClean="0"/>
          </a:p>
          <a:p>
            <a:pPr algn="ctr"/>
            <a:r>
              <a:rPr lang="ru-RU" sz="3600" b="1" dirty="0" smtClean="0"/>
              <a:t>УЧАСТИЕ </a:t>
            </a:r>
            <a:r>
              <a:rPr lang="ru-RU" sz="3600" b="1" dirty="0"/>
              <a:t>В РАЗРАБОТКЕ ТЕХНОЛОГИЧЕСКИХ ПРОЦЕССОВ В ПОЛИГРАФИЧЕСКОМ ПРОИЗВОДСТВЕ, РАЗРАБОТКА И ОФОРМЛЕНИЕ ТЕХНИЧЕСКОЙ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6241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6" y="-99392"/>
            <a:ext cx="230915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0173" y="622073"/>
            <a:ext cx="632389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Запекина </a:t>
            </a:r>
            <a:r>
              <a:rPr lang="ru-RU" sz="1300" b="1" dirty="0"/>
              <a:t>Н. М.  Основы полиграфического производства : учебное пособие для среднего профессионального образования / Н. М. Запекина. — 2-е изд., перераб. и доп. — Москва : Издательство Юрайт, </a:t>
            </a:r>
            <a:r>
              <a:rPr lang="ru-RU" sz="1300" b="1" dirty="0" smtClean="0"/>
              <a:t>2023.</a:t>
            </a:r>
            <a:r>
              <a:rPr lang="ru-RU" sz="1300" b="1" dirty="0"/>
              <a:t> — 178 с. — (Профессиональное образование).</a:t>
            </a:r>
            <a:r>
              <a:rPr lang="ru-RU" sz="1300" dirty="0"/>
              <a:t> </a:t>
            </a:r>
            <a:endParaRPr lang="ru-RU" sz="1300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сделана попытка в краткой форме изложить наиболее существенные вопросы допечатной, печатной и послепечатной подготовки изданий, особенности расходных материалов, влияющих на качество готового продукта. Каждая тема содержит список использованной литературы, дополнительную информацию, вопросы для повторения материала и размышления над прочитанным.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90172" y="4035618"/>
            <a:ext cx="6323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  Полиграфическое производство : учебник  / Ю. Н. Самарин.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503 с. </a:t>
            </a:r>
            <a:r>
              <a:rPr lang="ru-RU" sz="1400" b="1" dirty="0"/>
              <a:t>— (Профессиональное образование</a:t>
            </a:r>
            <a:r>
              <a:rPr lang="ru-RU" sz="1400" b="1" dirty="0" smtClean="0"/>
              <a:t>).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300" dirty="0"/>
              <a:t>В учебнике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процессов, материалах, используемых при изготовлении печатных изданий, о полиграфическом оборудовании и средствах управления производством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7" name="Picture 2" descr="Обложка книги ПОЛИГРАФИЧЕСКОЕ ПРОИЗВОДСТВО Самарин Ю. Н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" y="3212976"/>
            <a:ext cx="2288051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13" y="-73877"/>
            <a:ext cx="2592288" cy="364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261229"/>
            <a:ext cx="655272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Чефранов </a:t>
            </a:r>
            <a:r>
              <a:rPr lang="ru-RU" sz="1300" b="1" dirty="0"/>
              <a:t>С. Д.  Технология производства печатных и электронных средств информации. Особенности производства : учебник для среднего профессионального образования / С. Д. Чефранов.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385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Данный курс предназначен для изучения дисциплины «Технология производства печатных и электронных средств информации» В курс кроме теоретической части включены практические задачи и примеры их решения</a:t>
            </a:r>
            <a:r>
              <a:rPr lang="ru-RU" sz="1300" dirty="0" smtClean="0"/>
              <a:t>. Изложение </a:t>
            </a:r>
            <a:r>
              <a:rPr lang="ru-RU" sz="1300" dirty="0"/>
              <a:t>сопровождается богатым иллюстративным материалом, дающим представление о современном полиграфическом оборудовании, видах продукции, встречающемся браке.  Для студентов, изучающих издательское дело и смежные дисциплины.</a:t>
            </a:r>
          </a:p>
          <a:p>
            <a:pPr algn="just"/>
            <a:endParaRPr lang="ru-RU" sz="13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" y="3314700"/>
            <a:ext cx="22669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3861048"/>
            <a:ext cx="655272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Бобров В. И.</a:t>
            </a:r>
            <a:r>
              <a:rPr lang="ru-RU" sz="1300" dirty="0"/>
              <a:t>  </a:t>
            </a:r>
            <a:r>
              <a:rPr lang="ru-RU" sz="1300" b="1" dirty="0"/>
              <a:t>Отделка полиграфической продукции : учебник для СПО / В. И. Бобров. — 2-е изд., перераб. и доп. — Москва : Издательство Юрайт, 2023. — 625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 курсе приведены основные понятия и терминология в области технологии отделочных процессов на полиграфических и упаковочных материалах. Рассмотрены теоретические и практические способы отделки продукции, виды отделочных операций, материалы, технологическое оборудование и оснастка, применяемые на производстве. </a:t>
            </a:r>
          </a:p>
        </p:txBody>
      </p:sp>
    </p:spTree>
    <p:extLst>
      <p:ext uri="{BB962C8B-B14F-4D97-AF65-F5344CB8AC3E}">
        <p14:creationId xmlns:p14="http://schemas.microsoft.com/office/powerpoint/2010/main" val="146798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245695"/>
            <a:ext cx="640871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 smtClean="0">
                <a:solidFill>
                  <a:prstClr val="white"/>
                </a:solidFill>
              </a:rPr>
              <a:t>Иванов </a:t>
            </a:r>
            <a:r>
              <a:rPr lang="ru-RU" sz="1300" b="1" dirty="0">
                <a:solidFill>
                  <a:prstClr val="white"/>
                </a:solidFill>
              </a:rPr>
              <a:t>А. В. Основы печатного дела : учебное пособие / А. В. Иванов, Ю. Н. Самарин, В. И. Солонец ; под. ред. А. В. Иванов. </a:t>
            </a:r>
            <a:r>
              <a:rPr lang="ru-RU" sz="1300" b="1" dirty="0"/>
              <a:t>—</a:t>
            </a:r>
            <a:r>
              <a:rPr lang="ru-RU" sz="1300" b="1" dirty="0" smtClean="0">
                <a:solidFill>
                  <a:prstClr val="white"/>
                </a:solidFill>
              </a:rPr>
              <a:t> </a:t>
            </a:r>
            <a:r>
              <a:rPr lang="ru-RU" sz="1300" b="1" dirty="0">
                <a:solidFill>
                  <a:prstClr val="white"/>
                </a:solidFill>
              </a:rPr>
              <a:t>Санкт-Петербург : Издательско-полиграфическая ассоциация высших учебных заведений, 2019. </a:t>
            </a:r>
            <a:r>
              <a:rPr lang="ru-RU" sz="1300" b="1" dirty="0"/>
              <a:t>—</a:t>
            </a:r>
            <a:r>
              <a:rPr lang="ru-RU" sz="1300" b="1" dirty="0" smtClean="0">
                <a:solidFill>
                  <a:prstClr val="white"/>
                </a:solidFill>
              </a:rPr>
              <a:t> </a:t>
            </a:r>
            <a:r>
              <a:rPr lang="ru-RU" sz="1300" b="1" dirty="0">
                <a:solidFill>
                  <a:prstClr val="white"/>
                </a:solidFill>
              </a:rPr>
              <a:t>206 с. </a:t>
            </a:r>
            <a:endParaRPr lang="ru-RU" sz="1300" b="1" dirty="0" smtClean="0">
              <a:solidFill>
                <a:prstClr val="white"/>
              </a:solidFill>
            </a:endParaRP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процессов; материалах, используемых при изготовлении печатных изданий, о полиграфическом оборудовании и средствах управления производством. Учебное пособие предназначено для обучающихся по направлениям «Полиграфия» и «Издательское дело» для всех уровней профессионального образования.</a:t>
            </a: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154922" cy="308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9065"/>
            <a:ext cx="2333535" cy="360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12139" y="3296579"/>
            <a:ext cx="636599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Бобров </a:t>
            </a:r>
            <a:r>
              <a:rPr lang="ru-RU" sz="1300" b="1" dirty="0"/>
              <a:t>В. И.  Основы полиграфического производства: лакирование печатной продукции : учебное пособие для среднего профессионального образования / В. И. Бобров, Л. О. Горшкова.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261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книге рассказано о режимах лакирования, необходимом технологическом оборудовании, об используемых для лакирования инструментах. Также приведены методы оценки качества лакирования и способы исправить различные недостатки продукции.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 Издание адресовано студентам образовательных учреждений среднего профессионального образования, обучающимся по инженерно-техническим направлениям, а также специалистам полиграфического производства.</a:t>
            </a:r>
          </a:p>
          <a:p>
            <a:pPr algn="just"/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4144368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2117526" cy="306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88640"/>
            <a:ext cx="648981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 smtClean="0"/>
              <a:t>Черепахин А. А. Материаловедение</a:t>
            </a:r>
            <a:r>
              <a:rPr lang="ru-RU" sz="1300" b="1" dirty="0"/>
              <a:t>. : учебник / А</a:t>
            </a:r>
            <a:r>
              <a:rPr lang="ru-RU" sz="1300" b="1" dirty="0" smtClean="0"/>
              <a:t>. А</a:t>
            </a:r>
            <a:r>
              <a:rPr lang="ru-RU" sz="1300" b="1" dirty="0"/>
              <a:t>. Черепахин, И</a:t>
            </a:r>
            <a:r>
              <a:rPr lang="ru-RU" sz="1300" b="1" dirty="0" smtClean="0"/>
              <a:t>. И</a:t>
            </a:r>
            <a:r>
              <a:rPr lang="ru-RU" sz="1300" b="1" dirty="0"/>
              <a:t>. Колтунов, В</a:t>
            </a:r>
            <a:r>
              <a:rPr lang="ru-RU" sz="1300" b="1" dirty="0" smtClean="0"/>
              <a:t>. А</a:t>
            </a:r>
            <a:r>
              <a:rPr lang="ru-RU" sz="1300" b="1" dirty="0"/>
              <a:t>. Кузнецов.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237 с. </a:t>
            </a:r>
            <a:r>
              <a:rPr lang="ru-RU" sz="1300" b="1" dirty="0">
                <a:solidFill>
                  <a:prstClr val="white"/>
                </a:solidFill>
              </a:rPr>
              <a:t>— (Среднее профессиональное образование). </a:t>
            </a:r>
            <a:endParaRPr lang="ru-RU" sz="1300" b="1" dirty="0" smtClean="0"/>
          </a:p>
          <a:p>
            <a:endParaRPr lang="ru-RU" sz="1300" b="1" dirty="0"/>
          </a:p>
          <a:p>
            <a:pPr algn="just"/>
            <a:r>
              <a:rPr lang="ru-RU" sz="1300" dirty="0"/>
              <a:t>Рассмотрены кристаллическое строение металла, процессы кристаллизации, пластической деформации и рекристаллизации. Изложены современные методы испытаний и критерии оценки конструктивной прочности материалов, определяющие надежность и долговечность изделий. Описаны фазы, образующиеся в сплавах, и диаграммы состояния, а также современные конструкционные материалы. Большое внимание уделено теории и технологии термической обработки. Даны практические рекомендации по выбору способа и режима термической и химико-термической обработки.</a:t>
            </a:r>
          </a:p>
          <a:p>
            <a:endParaRPr lang="ru-RU" sz="13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51683"/>
            <a:ext cx="2664296" cy="38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83768" y="2958127"/>
            <a:ext cx="650638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Конюхов </a:t>
            </a:r>
            <a:r>
              <a:rPr lang="ru-RU" sz="1300" b="1" dirty="0"/>
              <a:t>В. Ю.  Физико-химические основы полиграфического производства : учебник для среднего профессионального образования / В. Ю. Конюхов, С. Х. Папикян.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322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Практически все процессы, происходящие при изготовлении печатной продукции, — перенос краски на бумагу, склеивание книжных блоков, образование на поверхности запечатываемого материала красочной пленки и т. п. — суть физико-химические процессы, основанные на явлениях смачивания, адгезии и окислительной полимеризации. Очевидно, что научные основы полиграфической технологии опираются на методы и подходы, разрабатываемые в рамках физической и коллоидной химии. Будущий специалист должен ясно представлять природу полиграфических процессов и закономерности, управляющие ими. Широкое применение при изготовлении книжной продукции нашли различные полимерные материалы: природные, искусственные и синтетические. Полиграфисту-технологу необходимо иметь представления об их строении и физико-химических свойствах. </a:t>
            </a:r>
          </a:p>
        </p:txBody>
      </p:sp>
    </p:spTree>
    <p:extLst>
      <p:ext uri="{BB962C8B-B14F-4D97-AF65-F5344CB8AC3E}">
        <p14:creationId xmlns:p14="http://schemas.microsoft.com/office/powerpoint/2010/main" val="35351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3902"/>
            <a:ext cx="2520280" cy="360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7452" y="116632"/>
            <a:ext cx="66770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Кудряшева Н. С.</a:t>
            </a:r>
            <a:r>
              <a:rPr lang="ru-RU" sz="1300" dirty="0"/>
              <a:t>  </a:t>
            </a:r>
            <a:r>
              <a:rPr lang="ru-RU" sz="1300" b="1" dirty="0"/>
              <a:t>Физическая и коллоидная химия : учебник и практикум для среднего профессионального образования / Н. С. Кудряшева, Л. Г. Бондарева. — 2-е изд., перераб. и доп. — Москва : Издательство Юрайт, 2023. — 379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настоящем учебнике освещены классические разделы физической химии, изложены ее основные законы, приведены примеры их применения как к химическим, так и биохимическим процессам. Значительное внимание уделяется роли равновесий и самопроизвольных процессов в экосистемах, свойствам растворов, каталитическим процессам, включая ферментативные. Для лучшего усвоения материала разобраны решения типовых задач и предложены задания для самоконтроля.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01580"/>
            <a:ext cx="2520280" cy="36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7452" y="3645024"/>
            <a:ext cx="667703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Общая химия. Практикум</a:t>
            </a:r>
            <a:r>
              <a:rPr lang="ru-RU" sz="1300" dirty="0"/>
              <a:t> </a:t>
            </a:r>
            <a:r>
              <a:rPr lang="ru-RU" sz="1300" b="1" dirty="0"/>
              <a:t>: учебное пособие для СПО / Н. Л. Глинка ; под редакцией В. А. Попкова, А. В. Бабкова, О. В. Нестеровой. — Москва : Издательство Юрайт, 2022. — 248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Имя профессора Николая Леонидовича Глинки широко известно как автора замечательного учебника «Общая химия» и сборника задач «Задачи и упражнения по общей химии». Авторы последних редакций этих книг, в которых терминология и номенклатура химических соединений скорректированы в соответствии с современным состоянием, решили переработать также практикум к лабораторным занятиям по общей химии Н. Л. Глинки, впервые изданный в 1960 году, создав таким образом полный учебно-методический комплекс, состоящий из учебника, задачника и практикума.</a:t>
            </a:r>
          </a:p>
        </p:txBody>
      </p:sp>
    </p:spTree>
    <p:extLst>
      <p:ext uri="{BB962C8B-B14F-4D97-AF65-F5344CB8AC3E}">
        <p14:creationId xmlns:p14="http://schemas.microsoft.com/office/powerpoint/2010/main" val="1406984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88640"/>
            <a:ext cx="644003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Сафонова </a:t>
            </a:r>
            <a:r>
              <a:rPr lang="ru-RU" sz="1300" b="1" dirty="0"/>
              <a:t>Г. Г. Техническая механика : учебник / Г</a:t>
            </a:r>
            <a:r>
              <a:rPr lang="ru-RU" sz="1300" b="1" dirty="0" smtClean="0"/>
              <a:t>. Г</a:t>
            </a:r>
            <a:r>
              <a:rPr lang="ru-RU" sz="1300" b="1" dirty="0"/>
              <a:t>. Сафонова, Т</a:t>
            </a:r>
            <a:r>
              <a:rPr lang="ru-RU" sz="1300" b="1" dirty="0" smtClean="0"/>
              <a:t>. Ю</a:t>
            </a:r>
            <a:r>
              <a:rPr lang="ru-RU" sz="1300" b="1" dirty="0"/>
              <a:t>. Артюховская, Д</a:t>
            </a:r>
            <a:r>
              <a:rPr lang="ru-RU" sz="1300" b="1" dirty="0" smtClean="0"/>
              <a:t>. А</a:t>
            </a:r>
            <a:r>
              <a:rPr lang="ru-RU" sz="1300" b="1" dirty="0"/>
              <a:t>. Ермаков. — Москва : ИНФРА-М, 2022. — 320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200" dirty="0"/>
              <a:t>В учебнике изложены основные положения статики при действии сил на абсолютно твердое тело для плоской системы. Приведены простейшие расчеты элементов конструкций, работающих в условиях растяжения-сжатия, сдвига, изгиба. Даны методы расчета многопролетных статически определимых и неопределимых балок и рам, плоских ферм, подпорных стен. Подробно разобраны примеры решения задач по всем темам и разделам, а также задачи для самостоятельного решения. Для учащихся строительных колледжей.</a:t>
            </a:r>
          </a:p>
          <a:p>
            <a:pPr algn="just"/>
            <a:endParaRPr lang="ru-RU" sz="1300" b="1" dirty="0"/>
          </a:p>
        </p:txBody>
      </p:sp>
      <p:pic>
        <p:nvPicPr>
          <p:cNvPr id="1026" name="Picture 2" descr="https://znanium.com/cover/1845/1845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" y="188640"/>
            <a:ext cx="222698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8" y="3504416"/>
            <a:ext cx="2200446" cy="33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6" y="3801268"/>
            <a:ext cx="63078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 smtClean="0"/>
              <a:t>Сербин </a:t>
            </a:r>
            <a:r>
              <a:rPr lang="ru-RU" sz="1300" b="1" dirty="0"/>
              <a:t>Е</a:t>
            </a:r>
            <a:r>
              <a:rPr lang="ru-RU" sz="1300" b="1" dirty="0" smtClean="0"/>
              <a:t>. П. </a:t>
            </a:r>
            <a:r>
              <a:rPr lang="ru-RU" sz="1300" b="1" dirty="0"/>
              <a:t>Техническая механика : учебник / Е</a:t>
            </a:r>
            <a:r>
              <a:rPr lang="ru-RU" sz="1300" b="1" dirty="0" smtClean="0"/>
              <a:t>. П</a:t>
            </a:r>
            <a:r>
              <a:rPr lang="ru-RU" sz="1300" b="1" dirty="0"/>
              <a:t>. Сербин.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399 с</a:t>
            </a:r>
            <a:r>
              <a:rPr lang="ru-RU" sz="1300" b="1" dirty="0" smtClean="0"/>
              <a:t>.</a:t>
            </a:r>
            <a:r>
              <a:rPr lang="ru-RU" sz="1300" b="1" dirty="0">
                <a:solidFill>
                  <a:prstClr val="white"/>
                </a:solidFill>
              </a:rPr>
              <a:t> — (Среднее профессиональное образование). </a:t>
            </a:r>
          </a:p>
          <a:p>
            <a:pPr algn="just"/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Содержит три раздела: «Статика», «Сопротивление материалов», «Статика сооружений». Изложены основные положения воздействия сил на твердые тела и условия равновесия, рассмотрена работа материалов и простейших конструктивных элементов, даны расчеты на прочность, устойчивость и жесткость, приведены основы расчета плоских стержневых систем. Теоретические положения и выводы разобраны на примерах. Предлагаются контрольные вопросы и задачи для закрепления изученного материала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0556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0" y="3429000"/>
            <a:ext cx="2077364" cy="321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60315" y="3726059"/>
            <a:ext cx="640871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Олофинская </a:t>
            </a:r>
            <a:r>
              <a:rPr lang="ru-RU" sz="1300" b="1" dirty="0"/>
              <a:t>В. П. Техническая механика. Сборник тестовых заданий : учебное пособие / В</a:t>
            </a:r>
            <a:r>
              <a:rPr lang="ru-RU" sz="1300" b="1" dirty="0" smtClean="0"/>
              <a:t>. П</a:t>
            </a:r>
            <a:r>
              <a:rPr lang="ru-RU" sz="1300" b="1" dirty="0"/>
              <a:t>. Олофинская. — 2-е изд., испр. и доп. — Москва : ИНФРА-М, 2023. — 132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сборнике представлены тесты для контроля знаний в рамках изучения курса «Техническая механика» по разделам «Теоретическая механика» и «Сопротивление материалов». По основным темам дисциплин предложено по пять вариантов заданий, содержащих пять вопросов (как теоретических, так и расчетных). К каждому вопросу даны четыре варианта ответов, один из которых правильный. Задания соответствуют примерным программам дисциплины «Техническая механика» для машиностроительных и немашиностроительных специальностей среднего профессионального образования. </a:t>
            </a:r>
            <a:endParaRPr lang="ru-RU" sz="13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0156" y="404664"/>
            <a:ext cx="65090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Вереина Л. И. Техническая механика : учебник / Л. И. Вереина, М. М. Краснов. — 4-е изд., стер. — Москва : ИЦ Академия, 2020. </a:t>
            </a:r>
            <a:r>
              <a:rPr lang="ru-RU" sz="1300" b="1" dirty="0" smtClean="0"/>
              <a:t>— 352 </a:t>
            </a:r>
            <a:r>
              <a:rPr lang="ru-RU" sz="1300" b="1" dirty="0"/>
              <a:t>с. — </a:t>
            </a:r>
            <a:r>
              <a:rPr lang="ru-RU" sz="1300" b="1" dirty="0" smtClean="0"/>
              <a:t>(Профессиональное образование).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создан для профессий, связанных с металлообработкой.</a:t>
            </a:r>
          </a:p>
          <a:p>
            <a:pPr algn="just"/>
            <a:r>
              <a:rPr lang="ru-RU" sz="1300" dirty="0"/>
              <a:t>Изложены основы теоретической механики, сопротивления материалов, деталей и механизмов машин; даны примеры расчетов. Приведены сведения об основных способах повышения механических свойств материалов и тенденции развития конструкций машин и механизмов.</a:t>
            </a:r>
          </a:p>
          <a:p>
            <a:pPr algn="just"/>
            <a:endParaRPr lang="ru-RU" sz="1300" b="1" dirty="0"/>
          </a:p>
        </p:txBody>
      </p:sp>
      <p:pic>
        <p:nvPicPr>
          <p:cNvPr id="9" name="Picture 4" descr="https://avatars.mds.yandex.net/get-mpic/1767151/img_id7359493245381300682.jpeg/or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2671" r="6140" b="2961"/>
          <a:stretch/>
        </p:blipFill>
        <p:spPr bwMode="auto">
          <a:xfrm>
            <a:off x="177298" y="188640"/>
            <a:ext cx="2094266" cy="302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0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4140404"/>
            <a:ext cx="65526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Завистовский, В. Э. Техническая механика : учебное пособие / В</a:t>
            </a:r>
            <a:r>
              <a:rPr lang="ru-RU" sz="1300" b="1" dirty="0" smtClean="0"/>
              <a:t>. Э</a:t>
            </a:r>
            <a:r>
              <a:rPr lang="ru-RU" sz="1300" b="1" dirty="0"/>
              <a:t>. Завистовский. — Москва : ИНФРА-М, 2021. — 376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Изложены основы теоретической механики с элементами теории механизмов и машин и сопротивления материалов. Приводятся практические занятия по основным разделам курса, включающие краткие теоретические сведения, задачи для аудиторного решения и домашних заданий, а также примеры решения типовых задач. Составлен словарь терминов и определений. </a:t>
            </a:r>
            <a:endParaRPr lang="ru-RU" sz="1300" b="1" dirty="0"/>
          </a:p>
        </p:txBody>
      </p:sp>
      <p:pic>
        <p:nvPicPr>
          <p:cNvPr id="2050" name="Picture 2" descr="https://znanium.com/cover/1190/1190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" y="3717032"/>
            <a:ext cx="20491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2357906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88640"/>
            <a:ext cx="65526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Гребенкин В. З.  Техническая механика : учебник и практикум для СПО / В. З. Гребенкин, Р. П. Заднепровский, В. А. Летягин ; под редакцией В. З. Гребенкина, Р. П. Заднепровского. — Москва : Издательство Юрайт, 2023. — 390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книге содержится большое количество расчетных и аналитических примеров с подробным разбором решений. Дается описание моделей прочностных, усталостных расчетов. Раскрываются основные методы проектирования деталей, и технологические решения использования актуальных материалов (металлов и сплавов). В работе в полной мере отражены принципы инженерного подхода к решению важнейших практических задач. Учебник наполнен информативным наглядным материалом, что способствует лучшему усвоению тематики предмета. Теоретический материал дополнен разнообразным практикумом, в том числе качественными расчетно-аналитическими задачами, помогающими в полной мере закрепить пройденный материал.</a:t>
            </a:r>
          </a:p>
        </p:txBody>
      </p:sp>
    </p:spTree>
    <p:extLst>
      <p:ext uri="{BB962C8B-B14F-4D97-AF65-F5344CB8AC3E}">
        <p14:creationId xmlns:p14="http://schemas.microsoft.com/office/powerpoint/2010/main" val="14389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54154" y="332656"/>
            <a:ext cx="670438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Чефранов </a:t>
            </a:r>
            <a:r>
              <a:rPr lang="ru-RU" sz="1300" b="1" dirty="0"/>
              <a:t>С. Д.  Технология производства печатных и электронных средств информации. Особенности производства : учебник для </a:t>
            </a:r>
            <a:r>
              <a:rPr lang="ru-RU" sz="1300" b="1" dirty="0" smtClean="0"/>
              <a:t>СПО </a:t>
            </a:r>
            <a:r>
              <a:rPr lang="ru-RU" sz="1300" b="1" dirty="0"/>
              <a:t>/ С. Д. Чефранов.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385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Данный курс предназначен для изучения дисциплины «Технология производства печатных и электронных средств информации» В курс кроме теоретической части включены практические задачи и примеры их решения</a:t>
            </a:r>
            <a:r>
              <a:rPr lang="ru-RU" sz="1300" dirty="0" smtClean="0"/>
              <a:t>. Изложение </a:t>
            </a:r>
            <a:r>
              <a:rPr lang="ru-RU" sz="1300" dirty="0"/>
              <a:t>сопровождается богатым иллюстративным материалом, дающим представление о современном полиграфическом оборудовании, видах продукции, встречающемся браке.  </a:t>
            </a:r>
            <a:endParaRPr lang="ru-RU" sz="13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9" y="-20825"/>
            <a:ext cx="2424608" cy="346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3338927"/>
            <a:ext cx="2251450" cy="351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16358" y="3473924"/>
            <a:ext cx="664873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Сергеев Е. Ю.  Технология производства печатных и электронных средств информации : учебное пособие для СПО / Е. Ю. Сергеев.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227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Материалы, предложенные в настоящем учебном пособии, соответствуют программе подготовки по направлению «Издательское дело» и предусматривают комплексную систему знаний, которая взаимосвязана с другими общеобразовательными и профессиональными дисциплинами. Будущие специалисты научатся профессионально осуществлять художественно-техническое редактирование изданий, использовать печатные и электронные средства информации, выбирать оптимальные технологические процессы производства, управлять производственным подразделением. Учащиеся самостоятельно прорабатывают материал, предложенный в издании, а для его закрепления выполняют практические и самостоятельные работы.</a:t>
            </a:r>
          </a:p>
          <a:p>
            <a:pPr algn="just"/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4220650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" y="3356992"/>
            <a:ext cx="232606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9" y="4010724"/>
            <a:ext cx="659040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Штоляков В. И.  Печатное оборудование : учебное пособие для СПО / В. И. Штоляков, В. Н. Румянцев.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470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курсе приводятся схемы построения различных моделей печатных машин, их технические характеристики и возможности, принцип работы и методы расчета основных узлов и механизмов, рекомендации по определению основных расчетных параметров, что представляется полезным при выполнении курсовых и дипломных проектов. Материал курса отражает достижения отечественной и зарубежной науки и техники в создании и совершенствовании печатного оборудования. </a:t>
            </a:r>
            <a:endParaRPr lang="ru-RU" sz="13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83769" y="620688"/>
            <a:ext cx="651839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 Основы полиграфического производства: технология допечатных процессов : учебное пособие для СПО / Ю. Н. Самарин. — Москва : Издательство Юрайт, 2023. — 109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операциях допечатного процесса, об автоматизированных системах допечатной подготовки изданий и оборудовании, используемом на данном этапе производства печатной продукции. </a:t>
            </a:r>
          </a:p>
        </p:txBody>
      </p:sp>
      <p:pic>
        <p:nvPicPr>
          <p:cNvPr id="6146" name="Picture 2" descr="Обложка книги ОСНОВЫ ПОЛИГРАФИЧЕСКОГО ПРОИЗВОДСТВА: ТЕХНОЛОГИЯ ДОПЕЧАТНЫХ ПРОЦЕССОВ Самарин Ю. Н. Учебное пособ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2736303" cy="37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2427" y="515949"/>
            <a:ext cx="6479783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  Основы полиграфического производства: технология </a:t>
            </a:r>
            <a:r>
              <a:rPr lang="ru-RU" sz="1300" b="1" dirty="0" smtClean="0"/>
              <a:t>печатных </a:t>
            </a:r>
            <a:r>
              <a:rPr lang="ru-RU" sz="1300" b="1" dirty="0"/>
              <a:t>процессов : учебное пособие для СПО/ Ю. Н. Самарин.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121 </a:t>
            </a:r>
            <a:r>
              <a:rPr lang="ru-RU" sz="1300" b="1" dirty="0"/>
              <a:t>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400" dirty="0"/>
              <a:t>В учебном пособии изложены основные сведения о технологических операциях печатного процесса и оборудовании, используемом на данном этапе производства печатной продукции. </a:t>
            </a:r>
            <a:endParaRPr lang="ru-RU" sz="13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65" y="3317327"/>
            <a:ext cx="2530364" cy="37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43098" y="3573016"/>
            <a:ext cx="644259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Горшкова </a:t>
            </a:r>
            <a:r>
              <a:rPr lang="ru-RU" sz="1300" b="1" dirty="0"/>
              <a:t>Л. О.  Технология послепечатных процессов : учебное пособие для вузов / Л. О. Горшкова, И. К. Корнилов.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166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рассмотрены процессы изготовления книжно-журнальной продукции в технологической последовательности, а также процессы отделки печатной продукции. Соответствует актуальным требованиям федерального государственного образовательного стандарта высшего образования. Учебное пособие предназначено для студентов полиграфических вузов, обучающихся по направлению подготовки бакалавров 29.00.00 — «Технология полиграфического и упаковочного производства».</a:t>
            </a:r>
          </a:p>
          <a:p>
            <a:pPr algn="just"/>
            <a:endParaRPr lang="ru-RU" sz="13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35" y="-101543"/>
            <a:ext cx="2611704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332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" y="3284984"/>
            <a:ext cx="236463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3735309"/>
            <a:ext cx="621815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Бобров </a:t>
            </a:r>
            <a:r>
              <a:rPr lang="ru-RU" sz="1300" b="1" dirty="0"/>
              <a:t>В. И.  Основы полиграфического производства: эксклюзивные издания : учебное пособие для среднего профессионального образования / В. И. Бобров, И. В. Черная.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247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рассмотрены конструкции и технологические процессы изготовления эксклюзивных, подарочных изданий, особенно в области послепечатной обработки. </a:t>
            </a:r>
            <a:endParaRPr lang="ru-RU" sz="13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60648"/>
            <a:ext cx="62086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Бобров В. И. Основы полиграфического производства : лакирование печатной продукции : учебное пособие для СПО / В. И. Бобров, Л. О. Горшкова.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261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В предлагаемом </a:t>
            </a:r>
            <a:r>
              <a:rPr lang="ru-RU" sz="1300" dirty="0"/>
              <a:t>учебном пособии рассмотрены основные понятия и терминология в области технологии лакирования печатной продукции. Приведены подробные описания различных видов лакирования, используемых материалов, даны основы теории и практики лакирования. В книге рассказано о режимах лакирования, необходимом технологическом оборудовании, об используемых для лакирования инструментах. Также приведены методы оценки качества лакирования и способы исправить различные недостатки продукции. </a:t>
            </a:r>
          </a:p>
          <a:p>
            <a:pPr algn="just"/>
            <a:endParaRPr lang="ru-RU" sz="13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1"/>
            <a:ext cx="2437222" cy="367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881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4802" y="116633"/>
            <a:ext cx="633670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Сафонов А. В. Проектирование полиграфического производства : учебник / А. В. Сафонов, Р. Г. Могинов; под общ. ред. проф. А. В. Сафонова. — Москва : «Дашков и К°», 2018. — 500 с</a:t>
            </a:r>
            <a:r>
              <a:rPr lang="ru-RU" sz="1300" b="1" dirty="0" smtClean="0"/>
              <a:t>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учебнике изложены основы проектирования современных полиграфических предприятий с учетом новейших достижений отечественной, зарубежной техники и технологии полиграфического производства. Рассматриваются основные положения по вопросам проектирования, знание которых необходимы для создания полиграфического предприятия, изложена методика проектирования современных полиграфических предприятий. </a:t>
            </a:r>
            <a:endParaRPr lang="ru-RU" sz="13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09875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32368" y="3606630"/>
            <a:ext cx="655272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Елочкин М. Е. Основы проектной и компьютерной графики : учебник /М. Е. Елочкин. — 2-е изд. стер. —  Москва : ИЦ Академия, 2019. — 160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/>
              <a:t>Учебник создан в соответствии с требованиями ФГОС СО и СПО. Рассмотрены инфокоммуникационные технологии в дизайне по областям их применения с технологической, художественной, экономической и социальной точек зрения, основные графические инструменты и средства выразительности проектной графики, технические приемы по освоению способов передачи проектной информации.</a:t>
            </a:r>
          </a:p>
          <a:p>
            <a:pPr algn="just"/>
            <a:endParaRPr lang="ru-RU" sz="1300" b="1" dirty="0"/>
          </a:p>
        </p:txBody>
      </p:sp>
      <p:pic>
        <p:nvPicPr>
          <p:cNvPr id="10" name="Picture 2" descr="https://img-gorod.ru/25/669/2566967_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37920"/>
            <a:ext cx="2211510" cy="32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156114" cy="303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29136" y="187767"/>
            <a:ext cx="653535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Проектная графика : учебник / Л. М. Корпан, А. А. Балканский, Л. П. Сопроненко, Е. К. Сысоева, Ю. И. Безбах. — Москва : ИЦ Академия, 2020. — 256[8] л. ил. с. : цв.ил.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В </a:t>
            </a:r>
            <a:r>
              <a:rPr lang="ru-RU" sz="1300" dirty="0"/>
              <a:t>учебнике описаны возможности применения редактора Adobe InDesign для верстки бумажных и электронных изданий, шрифты, шрифтовые композиции, правила верстки и размещения иллюстраций. Также рассматриваются принципы создания графических и орнаментально-пространственных композиций - системы пропорционирования, архитектоника, геометрические основы орнаментов. Большое внимание уделено электронным изданиям, описаны наиболее распространенные форматы электронных изданий, возможности использования интерактивных элементов и элементов мультимедиа в электронных публикациях</a:t>
            </a:r>
            <a:endParaRPr lang="ru-RU" sz="13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29135" y="3456219"/>
            <a:ext cx="660735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/>
              <a:t>Немцова Т. И. Компьютерная графика и web-дизайн : учебное  пособие / Т. И. Немцова, Т. В. Казанкова, А. В. Шнякин ; под ред. Л. Г. Гагариной. — Москва : ИД «ФОРУМ»: ИНФРА - М, </a:t>
            </a:r>
            <a:r>
              <a:rPr lang="ru-RU" sz="1200" b="1" dirty="0" smtClean="0"/>
              <a:t>2023. </a:t>
            </a:r>
            <a:r>
              <a:rPr lang="ru-RU" sz="1200" b="1" dirty="0"/>
              <a:t>— 400 с</a:t>
            </a:r>
            <a:r>
              <a:rPr lang="ru-RU" sz="1200" b="1" dirty="0" smtClean="0"/>
              <a:t>.</a:t>
            </a:r>
            <a:r>
              <a:rPr lang="ru-RU" sz="1300" b="1" dirty="0">
                <a:solidFill>
                  <a:prstClr val="white"/>
                </a:solidFill>
              </a:rPr>
              <a:t> — (Среднее 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 smtClean="0"/>
          </a:p>
          <a:p>
            <a:pPr algn="just"/>
            <a:r>
              <a:rPr lang="ru-RU" sz="1200" dirty="0"/>
              <a:t>Учебное пособие «Компьютерная графика и web-дизайн» посвящено работе с компьютерной графикой, включая создание анимации, а также основам web-дизайна. Книга знакомит с работой в следующих программах: Adobe Photoshop CS5, Adobe Flash CS5, а также c созданием web-страниц с помощью программы Блокнот. Предложен теоретический и практический материал. В теоретической части рассматриваются различные аспекты компьютерного дизайна и современные подходы к созданию web-страниц. В практической части описываются основные приемы работы в изучаемой программной среде и задания с подробными инструкциями по выполнению. Дополнительные материалы, иллюстрирующие теоретическую часть учебника, и материалы, необходимые для выполнения практических заданий, представлены в электронно-библиотечной системе Znanium.com. </a:t>
            </a:r>
            <a:endParaRPr lang="ru-RU" sz="12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42974"/>
            <a:ext cx="2147318" cy="315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82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78087" y="426293"/>
            <a:ext cx="648072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Кувшинов </a:t>
            </a:r>
            <a:r>
              <a:rPr lang="ru-RU" sz="1300" b="1" dirty="0"/>
              <a:t>Н.С</a:t>
            </a:r>
            <a:r>
              <a:rPr lang="ru-RU" sz="1300" b="1" dirty="0" smtClean="0"/>
              <a:t>. </a:t>
            </a:r>
            <a:r>
              <a:rPr lang="ru-RU" sz="1300" b="1" dirty="0"/>
              <a:t>Инженерная и компьютерная графика. : учебник / Н.С. Кувшинов, Т.Н. Скоцкая. — Москва : КноРус, 2023. — 234 с</a:t>
            </a:r>
            <a:r>
              <a:rPr lang="ru-RU" sz="1300" b="1" dirty="0" smtClean="0"/>
              <a:t>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Рассматриваются вопросы инженерной графики во взаимосвязи с компьютерной 2D- и3D-графикой.В разделе 1 «Инженерная графика» приведены основные требования ГОСТ ЕСКД к выполнению и оформлению чертежей. Рассмотрены вопросы проекционного черчения, приведены многочисленные примеры выполнения и оформления эскизов, учебных чертежей</a:t>
            </a:r>
            <a:r>
              <a:rPr lang="ru-RU" sz="1300" dirty="0" smtClean="0"/>
              <a:t>. В </a:t>
            </a:r>
            <a:r>
              <a:rPr lang="ru-RU" sz="1300" dirty="0"/>
              <a:t>разделе 2 «Компьютерная 2D- и3D-графика» рассмотрены вопросы деталирования чертежей общего вида, создание сборочных чертежей изделий, выполнение схем электрических принципиальных. Приложение содержит условные графические обозначения элементов для схем электрических принципиальных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7" name="Picture 2" descr="Инженерная и компьютерная график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1" y="260648"/>
            <a:ext cx="206238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78086" y="3818167"/>
            <a:ext cx="645039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Куликов В. П. Инженерная графика: учебник / В.П. Куликов.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284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охватывает все темы, предусмотренные программой курса «Инженерная графика». Особенность учебника состоит в том, что теоретический материал сочетается с практическими примерами из области машиностроения и правилами выполнения конструкторских документов, отраженных в стандартах. Учебный материал оформлен как текстовый конструкторский документ по стандартам ЕСКД.</a:t>
            </a:r>
          </a:p>
          <a:p>
            <a:pPr algn="just"/>
            <a:endParaRPr lang="ru-RU" sz="1300" dirty="0"/>
          </a:p>
        </p:txBody>
      </p:sp>
      <p:pic>
        <p:nvPicPr>
          <p:cNvPr id="9" name="Picture 2" descr="Инженерная граф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1" y="3501007"/>
            <a:ext cx="2124236" cy="30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1020800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89508" y="237515"/>
            <a:ext cx="655845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Немцова Т</a:t>
            </a:r>
            <a:r>
              <a:rPr lang="ru-RU" sz="1300" b="1" dirty="0" smtClean="0"/>
              <a:t>. И</a:t>
            </a:r>
            <a:r>
              <a:rPr lang="ru-RU" sz="1300" b="1" dirty="0"/>
              <a:t>. Практикум по информатике. Компьютерная графика и web- дизайн : учебное пособие / Т</a:t>
            </a:r>
            <a:r>
              <a:rPr lang="ru-RU" sz="1300" b="1" dirty="0" smtClean="0"/>
              <a:t>. И</a:t>
            </a:r>
            <a:r>
              <a:rPr lang="ru-RU" sz="1300" b="1" dirty="0"/>
              <a:t>. Немцова, Ю</a:t>
            </a:r>
            <a:r>
              <a:rPr lang="ru-RU" sz="1300" b="1" dirty="0" smtClean="0"/>
              <a:t>. В</a:t>
            </a:r>
            <a:r>
              <a:rPr lang="ru-RU" sz="1300" b="1" dirty="0"/>
              <a:t>. Назарова ; под ред. Л</a:t>
            </a:r>
            <a:r>
              <a:rPr lang="ru-RU" sz="1300" b="1" dirty="0" smtClean="0"/>
              <a:t>. Г</a:t>
            </a:r>
            <a:r>
              <a:rPr lang="ru-RU" sz="1300" b="1" dirty="0"/>
              <a:t>. Гагариной. — Москва: ИД «ФОРУМ»: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288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/>
              <a:t>Практикум по информатике посвящен работе с компьютерной графикой, включая создание анимации, а также основам web-дизайна. Практикум знакомит с работой со следующими программами: Adobe Photoshop CS2, CorelDRAW 13, Macromedia Flash 8 и Macromedia Dreamweaver 8. В теоретической части рассматриваются различные аспекты компьютерного дизайна. В практической части описываются основные приемы работы в изучаемой программной среде. Материалы, находящиеся в электронном виде, иллюстрируют теоретическую часть практикума и содержат задания с подробными инструкциями по их выполнению.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0648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" y="3284984"/>
            <a:ext cx="2277398" cy="363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9508" y="3775450"/>
            <a:ext cx="65292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Колошкина И. Е.  Инженерная графика. CAD : учебник и практикум для СПО / И. Е. Колошкина, В. А. Селезнев.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220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предназначен для практического освоения автоматизированной разработки конструкторской документации с помощью графического модуля компьютерной программы ADEM CAD/CAMM/CAPP. Включенный в книгу практикум разработан в соответствии с рекомендациями Международного центра развития модульной системы обучения (проект Международной организации труда). В книге подробно разобраны примеры разработки конструкторской документации для деталей типа тела вращения, корпусных деталей и сборочных конструкций. Имеются задания для самостоятельного проектирования. </a:t>
            </a:r>
          </a:p>
          <a:p>
            <a:pPr algn="just"/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303168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9367" y="302527"/>
            <a:ext cx="644973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Инженерная 3D-компьютерная графика в 2 т</a:t>
            </a:r>
            <a:r>
              <a:rPr lang="ru-RU" sz="1300" b="1" dirty="0" smtClean="0"/>
              <a:t>. Том 1  </a:t>
            </a:r>
            <a:r>
              <a:rPr lang="ru-RU" sz="1300" b="1" dirty="0"/>
              <a:t>: учебник и практикум для СПО / А. Л. Хейфец, А. Н. Логиновский, И. В. Буторина, В. Н. Васильева ; под редакцией А. Л. Хейфеца. — 3-е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328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курсе хорошо представлены основные современные методы моделирования в программной системе KOMПAC-3D, рассмотрены соответствующие описательные примеры проектирования, представлены качественные задания для самостоятельной работы на основе использования нормативной документации (ГОСТов). Интерфейс системы KOMПAC-3D версий 17 и выше претерпел существенные изменения по сравнению с предыдущими версиями. Эти изменения отражены в представленной редакции курса. </a:t>
            </a:r>
          </a:p>
          <a:p>
            <a:pPr algn="just"/>
            <a:endParaRPr lang="ru-RU" sz="1300" b="1" dirty="0"/>
          </a:p>
        </p:txBody>
      </p:sp>
      <p:pic>
        <p:nvPicPr>
          <p:cNvPr id="3074" name="Picture 2" descr="Обложка книги ИНЖЕНЕРНАЯ 3D-КОМПЬЮТЕРНАЯ ГРАФИКА В 2 Т. ТОМ 1 Хейфец А. Л., Логиновский А. Н., Буторина И. В., Васильева В. Н. ; Под ред. Хейфеца А. Л. Учебник и практику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744"/>
            <a:ext cx="2509367" cy="37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3356992"/>
            <a:ext cx="2617887" cy="37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9367" y="3633898"/>
            <a:ext cx="64497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Инженерная 3D-компьютерная графика в 2 т. Том 2 : учебник и практикум для среднего профессионального образования / А. Л. Хейфец, А. Н. Логиновский, И. В. Буторина, В. Н. Васильева ; под редакцией А. Л. Хейфеца. — 3-е изд., перераб. и доп. — Москва : Издательство Юрайт, </a:t>
            </a:r>
            <a:r>
              <a:rPr lang="ru-RU" sz="1200" b="1" dirty="0" smtClean="0"/>
              <a:t>2023.</a:t>
            </a:r>
            <a:r>
              <a:rPr lang="ru-RU" sz="1200" b="1" dirty="0"/>
              <a:t> — 279 с. — (Профессиональное образование</a:t>
            </a:r>
            <a:r>
              <a:rPr lang="ru-RU" sz="1200" b="1" dirty="0" smtClean="0"/>
              <a:t>).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учебнике освещено новое компьютерное наполнение традиционных заданий курса инженерной графики на основе 3D-технологий проектирования и построения чертежей на базе пакета AutoCAD. Приведены методические разработки авторов, составляющие основу современного курса инженерной графики. Содержатся примеры выполнения студенческих контрольно-графических работ на основе 3D-моделирования. Во втором томе учебника рассматриваются фотореалистичность, геометрически точные 3D-модели, современные направления геометрического моделирования: параметризация и динамические блоки, позволяющие создавать многовариантные чертежи, управляемые наборами параметров.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1443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" y="-49775"/>
            <a:ext cx="2262342" cy="366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634" y="315374"/>
            <a:ext cx="64818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Инженерная и компьютерная графика : учебник и практикум для СПО / Р. Р. Анамова [и др.] ; под общей редакцией Р. Р. Анамовой, С. А. Леоновой, Н. В. Пшеничновой. — Москва : Издательство Юрайт, </a:t>
            </a:r>
            <a:r>
              <a:rPr lang="ru-RU" sz="1200" b="1" dirty="0" smtClean="0"/>
              <a:t>2023. </a:t>
            </a:r>
            <a:r>
              <a:rPr lang="ru-RU" sz="1200" b="1" dirty="0"/>
              <a:t>— 246 с. — (Профессиональное образование). </a:t>
            </a:r>
            <a:endParaRPr lang="ru-RU" sz="12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/>
              <a:t>В книге рассматриваются основные принципы и правила выполнения чертежей, как традиционным способом (с помощью карандаша и линейки), так и с помощью современных систем автоматизированного проектирования (на примере САПР «КОМПАС-3D»). Изложенные теоретические положения подкреплены большим количеством примеров. Содержание учебника обеспечивает преемственность чертежно-графического образования и поможет ликвидировать у обучающихся пробелы в базовых знаниях по данному курсу. Многочисленные задания для самостоятельной работы и тестовые задания, будучи средством проверки уровня и качества освоения дисциплины, станут весомым подспорьем как для студента в процессе обучения, так и для преподавателя при рубежном и итоговом контроле знаний студентов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2362"/>
            <a:ext cx="2446575" cy="366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634" y="3591256"/>
            <a:ext cx="648488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Боресков А. В.  Компьютерная графика : учебник и практикум для СПО / А. В. Боресков, Е. В. Шикин.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219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современной жизни мы постоянно сталкиваемся с компьютерной графикой. Средства визуализации крайне важны для инженеров и архитекторов, огромную роль играет компьютерная графика в рекламе и индустрии развлечений. Без нее было бы невозможным создание многих компьютерных игр. Компьютерная графика развивается быстрыми темпами, постоянно появляются новые методы и алгоритмы, позволяющие показывать сложные и захватывающие эффекты, затрачивая для этого все меньше и меньше вычислительных ресурсов. В данном курсе рассматриваются основные аспекты компьютерной графики, как чисто математические, так и алгоритмические, дается описание используемых понятий и основных алгоритмов. 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180915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27784" y="116632"/>
            <a:ext cx="63507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Корнилов И. К.  Проектирование и контроль полиграфической продукции : учебник / И. К. Корнилов.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113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Рассматриваются основные вопросы, связанные с проектированием и контролем полиграфической продукции: системный подход при проектировании изданий, оценка и методы контроля качества продукции, анализ эффективности производства, конструктивные особенности различных изданий. Соответствует актуальным требованиям федерального государственного образовательного стандарта высшего образования. Для магистров, обучающихся по направлению «Технологические машины и оборудование», а также для специалистов, интересующихся вопросами, связанными с проектированием и контролем полиграфической продукции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7" name="Picture 2" descr="https://go.imgsmail.ru/imgpreview?key=84cfeff4fc99be&amp;mb=imgdb_preview_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8222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84984"/>
            <a:ext cx="2628800" cy="360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27784" y="3554866"/>
            <a:ext cx="635949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Пашкова И. В.  Проектирование : проектирование упаковки и малых форм полиграфии : учебное пособие / И. В. Пашкова. — 2-е изд. — Москва : Издательство Юрайт, 2022. — 179 с</a:t>
            </a:r>
            <a:r>
              <a:rPr lang="ru-RU" sz="1300" b="1" dirty="0" smtClean="0"/>
              <a:t>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Учебное наглядное пособие направлено на формирование знаний об особенностях проектирования таких объектов графического дизайна, как этикетка, упаковка, открытка, календарь. Оно включает теоретические и практические материалы об особенностях объектов проектирования в графическом дизайне. В качестве иллюстративного материала используются работы художников-графиков, дизайнеров и </a:t>
            </a:r>
            <a:r>
              <a:rPr lang="ru-RU" sz="1300" dirty="0" smtClean="0"/>
              <a:t>студентов. 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29829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132856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ОП.02 </a:t>
            </a:r>
          </a:p>
          <a:p>
            <a:pPr algn="ctr"/>
            <a:r>
              <a:rPr lang="ru-RU" sz="3200" b="1" dirty="0" smtClean="0"/>
              <a:t>ЭКОНОМИКА </a:t>
            </a:r>
            <a:r>
              <a:rPr lang="ru-RU" sz="3200" b="1" dirty="0"/>
              <a:t>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471656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73386" y="367027"/>
            <a:ext cx="651269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Шишмарев В.Ю. Метрология, стандартизация, сертификация, техническое регулирование и документоведение : учебник / В.Ю. Шишмарев. — Москва : КУРС: ИНФРА-М, 2021. — 312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р</a:t>
            </a:r>
            <a:r>
              <a:rPr lang="ru-RU" sz="1300" dirty="0" smtClean="0"/>
              <a:t>азработан </a:t>
            </a:r>
            <a:r>
              <a:rPr lang="ru-RU" sz="1300" dirty="0"/>
              <a:t>на основании требований к данной дисциплине </a:t>
            </a:r>
            <a:r>
              <a:rPr lang="ru-RU" sz="1300" dirty="0" smtClean="0"/>
              <a:t>ФГОС </a:t>
            </a:r>
            <a:r>
              <a:rPr lang="ru-RU" sz="1300" dirty="0"/>
              <a:t>в соответствии с типовыми программами. Изложены нормативные, организационные, научно-методические и юридические положения современных стандартов, касающиеся технического регулирования, метрологии, стандартизации, сертификации и оценки качества в Российской Федерации и на международном уровне.  </a:t>
            </a:r>
            <a:endParaRPr lang="ru-RU" sz="1300" b="1" dirty="0"/>
          </a:p>
        </p:txBody>
      </p:sp>
      <p:pic>
        <p:nvPicPr>
          <p:cNvPr id="7" name="Picture 2" descr="https://znanium.com/cover/1141/1141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681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10" y="3212976"/>
            <a:ext cx="271869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73386" y="3816424"/>
            <a:ext cx="64080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Казакевич Т. А. Документационное обеспечение управления : учебник и практикум для СПО / Т. А. Казакевич, А. И. Ткалич.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177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200" b="1" dirty="0"/>
          </a:p>
          <a:p>
            <a:pPr algn="just"/>
            <a:r>
              <a:rPr lang="ru-RU" sz="1200" dirty="0" smtClean="0"/>
              <a:t>Учебник </a:t>
            </a:r>
            <a:r>
              <a:rPr lang="ru-RU" sz="1200" dirty="0"/>
              <a:t>предназначен для изучения современных теоретических и практических проблем документирования правовой, управленческой, экономической, социальной, технической, научной информации и формирования систем документации, обеспечивающих деятельность учреждений, организаций и предприятий разнообразных форм собственности. Документирование информации и управление документационным ресурсом превращается в актуальное направление деятельности, получившее название документационный сервис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97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5"/>
            <a:ext cx="20882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4346" y="1325030"/>
            <a:ext cx="66764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Бардаев Э. А.</a:t>
            </a:r>
            <a:r>
              <a:rPr lang="ru-RU" sz="1300" dirty="0"/>
              <a:t> </a:t>
            </a:r>
            <a:r>
              <a:rPr lang="ru-RU" sz="1300" b="1" dirty="0"/>
              <a:t>Документоведение: учебник / Э. А. Бардаев, А. В. Кравченко, Г. А. Шевцова. — Москва : ИЦ «Академия», 2020. — 192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Учебник подготовлен в соответствии с требованиями Федерального государственного образовательного стандарта среднего профессионального образования по специальности «Организация и технология защиты информации» и предназначен для изучения общепрофессиональной дисциплины «Документоведение».</a:t>
            </a:r>
            <a:br>
              <a:rPr lang="ru-RU" sz="1300" dirty="0"/>
            </a:br>
            <a:r>
              <a:rPr lang="ru-RU" sz="1300" dirty="0"/>
              <a:t>Рассмотрены сущность, роль и значение документов в человеческом обществе, документы как информация, сведения, сообщения и информационные ресурсы, документационное обеспечение функционального процесса в организации, документооборот, способы и средства документирования, структура документа, его составление и оформление, классификация документов и систем документации. Освещены методика регламентации состава конфиденциальных документов, работа с ними и современные методы использования компьютерных информационных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7116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484784"/>
            <a:ext cx="631844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Ляпина О. П.</a:t>
            </a:r>
            <a:r>
              <a:rPr lang="ru-RU" sz="1300" dirty="0"/>
              <a:t> </a:t>
            </a:r>
            <a:r>
              <a:rPr lang="ru-RU" sz="1300" b="1" dirty="0"/>
              <a:t>Стандартизация, сертификация и техническое документоведение : учебник / О. П. Ляпина. — Москва : Академия, 2020. — 208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Учебник </a:t>
            </a:r>
            <a:r>
              <a:rPr lang="ru-RU" sz="1300" dirty="0"/>
              <a:t>подготовлен в соответствии с требованиями Федерального государственного образовательного стандарта среднего профессионального образования по специальностям из списка ТОП-50 «Сетевое и системное администрирование» и «Информационные системы и программирование». Учебное издание предназначено для изучения общепрофессиональной дисциплины «Стандартизация, сертификация и техническое документоведение».</a:t>
            </a:r>
            <a:br>
              <a:rPr lang="ru-RU" sz="1300" dirty="0"/>
            </a:br>
            <a:r>
              <a:rPr lang="ru-RU" sz="1300" dirty="0"/>
              <a:t>      Приведены основные термины, понятия и методы в области стандартизации, сертификации программных средств и информационных систем управления. Рассмотрены российские и международные стандарты в области организации разработки, эксплуатации и оценки качества информационных продуктов и услуг, принципы их применения и практический опыт разработки информационных продуктов.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8" y="1626334"/>
            <a:ext cx="226072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637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4059" y="4033355"/>
            <a:ext cx="648072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Документационное обеспечение управления : учебник / С</a:t>
            </a:r>
            <a:r>
              <a:rPr lang="ru-RU" sz="1300" b="1" dirty="0" smtClean="0"/>
              <a:t>. А</a:t>
            </a:r>
            <a:r>
              <a:rPr lang="ru-RU" sz="1300" b="1" dirty="0"/>
              <a:t>. Глотова, А</a:t>
            </a:r>
            <a:r>
              <a:rPr lang="ru-RU" sz="1300" b="1" dirty="0" smtClean="0"/>
              <a:t>. Ю</a:t>
            </a:r>
            <a:r>
              <a:rPr lang="ru-RU" sz="1300" b="1" dirty="0"/>
              <a:t>. Конькова, Ю</a:t>
            </a:r>
            <a:r>
              <a:rPr lang="ru-RU" sz="1300" b="1" dirty="0" smtClean="0"/>
              <a:t>. М</a:t>
            </a:r>
            <a:r>
              <a:rPr lang="ru-RU" sz="1300" b="1" dirty="0"/>
              <a:t>. Кукарина, Е</a:t>
            </a:r>
            <a:r>
              <a:rPr lang="ru-RU" sz="1300" b="1" dirty="0" smtClean="0"/>
              <a:t>. А</a:t>
            </a:r>
            <a:r>
              <a:rPr lang="ru-RU" sz="1300" b="1" dirty="0"/>
              <a:t>. Скрипко; под общ. Ред. Т</a:t>
            </a:r>
            <a:r>
              <a:rPr lang="ru-RU" sz="1300" b="1" dirty="0" smtClean="0"/>
              <a:t>. А</a:t>
            </a:r>
            <a:r>
              <a:rPr lang="ru-RU" sz="1300" b="1" dirty="0"/>
              <a:t>. Быковой.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266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/>
              <a:t>Отражены основные вопросы документационного обеспечения управления, требования к составлению и оформлению документов на основе действующих законодательных и нормативно-методических актов, а также технология работы с документами в современных организациях. Рассмотрено документационное обеспечение деятельности кадровой службы, организация работы с обращениями граждан, договорная и финансовая документация. Приведены образцы оформления документов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215283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0286"/>
            <a:ext cx="2664296" cy="362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04058" y="312537"/>
            <a:ext cx="64604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Кузнецов И. Н.</a:t>
            </a:r>
            <a:r>
              <a:rPr lang="ru-RU" sz="1300" dirty="0"/>
              <a:t>  </a:t>
            </a:r>
            <a:r>
              <a:rPr lang="ru-RU" sz="1300" b="1" dirty="0"/>
              <a:t>Документационное обеспечение управления. Документооборот и делопроизводство : учебник и практикум для СПО / И. Н. Кузнецов. — </a:t>
            </a:r>
            <a:r>
              <a:rPr lang="ru-RU" sz="1300" b="1" dirty="0" smtClean="0"/>
              <a:t>4-е </a:t>
            </a:r>
            <a:r>
              <a:rPr lang="ru-RU" sz="1300" b="1" dirty="0"/>
              <a:t>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545 </a:t>
            </a:r>
            <a:r>
              <a:rPr lang="ru-RU" sz="1300" b="1" dirty="0"/>
              <a:t>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Данный учебник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организаций, а также использование компьютерной техники и технологий в этом процессе. В издании учтены особенности, связанные с работой с документами в организациях разных форм собственности.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4662529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243001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0016" y="332656"/>
            <a:ext cx="65704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Шувалова Н. Н.  Документационное обеспечение управления : учебник и практикум для СПО / Н. Н. Шувалова. — 2-е изд.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265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В учебнике </a:t>
            </a:r>
            <a:r>
              <a:rPr lang="ru-RU" sz="1300" dirty="0"/>
              <a:t>рассматриваются теоретические и нормативно-методические основы традиционного и электронного делопроизводства, анализируются терминологический аппарат современного делопроизводства, порядок составления и оформления служебных документов. Включение в практикум тестовых и практических заданий,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знания, сформировать умения и навыки составления, оформления документов и организации работы с ними. </a:t>
            </a:r>
          </a:p>
          <a:p>
            <a:pPr algn="just"/>
            <a:endParaRPr lang="ru-RU" sz="13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756"/>
            <a:ext cx="2430016" cy="373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0016" y="3876144"/>
            <a:ext cx="66064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Поляков В. А. Реклама : разработка и технологии производства : учебник и практикум для СПО / В. А. Поляков, А. А. Романов.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514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Учебник посвящен анализу методик и технологий производства рекламной продукции, используемых в России и зарубежных странах. Рассмотрено множество технологических процессов в полиграфии, создании наружной, аудио-, видео- и мультимедийной рекламы, практических примеров и ситуаций по применению рекламных технологий в конкретных маркетинговых ситуациях. Издание содержит контрольные вопросы, практические задания и тесты.</a:t>
            </a:r>
          </a:p>
          <a:p>
            <a:pPr algn="just"/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2278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05921" cy="319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509447"/>
            <a:ext cx="67504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Струмпэ А. Ю. Многостраничный дизайн : учебник / А. Ю. Струмпэ. — Москва : ИЦ "Академия", 2020. — 176[8] с. : цв.ил.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 smtClean="0"/>
          </a:p>
          <a:p>
            <a:pPr algn="just"/>
            <a:r>
              <a:rPr lang="ru-RU" sz="1300" dirty="0" smtClean="0"/>
              <a:t>Создание </a:t>
            </a:r>
            <a:r>
              <a:rPr lang="ru-RU" sz="1300" dirty="0"/>
              <a:t>графических дизайн-макетов является одним из основных видов профессиональной деятельности графического дизайнера. В процессе освоения междисциплинарного курса «Многостраничный дизайн» требуется углубленное изучение особенностей верстки и макетирования объемных документов (книг, газет, журналов). Помимо освоения технологий компьютерной верстки в процессе изучения курса рассматриваются классические приемы создания модульных сеток, пропорции полосы набора, приемы типографики. В целях усиления прикладной стороны курса дано необходимое количество практических заданий с подробными инструкциями по выполнению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36" y="3212976"/>
            <a:ext cx="2736304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2004" y="3933056"/>
            <a:ext cx="671449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Корытов О. В.  Дизайн иллюстрированной книги : учебное пособие / О. В. Корытов.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122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курсе раскрываются основные принципы работы над дизайном и иллюстрированием произведений художественной литературы, где главное — это понимание целостности и единства книжного организма, взаимоотношений книга — читатель, роли композиционно-ритмической структуры в едином книжном ансамбле, взаимосвязи композиции книги и ее конструкции. 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3834359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38" y="-209002"/>
            <a:ext cx="2788800" cy="40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9778" y="188640"/>
            <a:ext cx="644471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Корытов О. В.  Газетная иллюстрация : учебное пособие / О. В. Корытов, Е. А. Силина.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84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настоящем курсе кратко изложены основные вехи в истории газетной иллюстрации, рассмотрены наиболее часто используемые способы художественного смыслообразования, приведены примеры разных графических техник. Курс «Газетная иллюстрация» направлен на развитие у студентов оперативного образного мышления, индивидуального творческого языка и профессиональных навыков. </a:t>
            </a:r>
            <a:endParaRPr lang="ru-RU" sz="13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74939" y="3962553"/>
            <a:ext cx="640871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Усатая Т. В. Дизайн упаковки : учебник / Т. В. Усатая, Л. В. Дерябина. — Москва : ИЦ Академия, 2020. — 288[8] с. : ил., цв.ил. — (Профессиональное образование</a:t>
            </a:r>
            <a:r>
              <a:rPr lang="ru-RU" sz="1300" b="1" dirty="0" smtClean="0"/>
              <a:t>). 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Даны </a:t>
            </a:r>
            <a:r>
              <a:rPr lang="ru-RU" sz="1300" dirty="0"/>
              <a:t>основы инженерной графики, что позволяет студентам освоить техническую сторону подготовки макета упаковки и проектной документации в целом в соответствии с требованиями ГОСТов ЕСКД. Рассмотрены темы, связанные с дизайн-проектированием упаковки, эстетическими и потребительскими свойствами упаковки, историей упаковки и современными тенденциями проектирования упаковки. Уделено внимание вопросам трехмерного моделирования и фотореалистичного представления упаковки в программе Autodesk 3ds Max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7" name="Picture 2" descr="https://img-gorod.ru/27/866/2786674_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706263"/>
            <a:ext cx="2160240" cy="303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339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5622" y="332657"/>
            <a:ext cx="63775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Основы программы </a:t>
            </a:r>
            <a:r>
              <a:rPr lang="en-US" sz="1300" b="1" dirty="0" smtClean="0"/>
              <a:t>Adobe </a:t>
            </a:r>
            <a:r>
              <a:rPr lang="ru-RU" sz="1300" b="1" dirty="0" smtClean="0"/>
              <a:t>Photoshop СС  </a:t>
            </a:r>
            <a:r>
              <a:rPr lang="ru-RU" sz="1300" b="1" dirty="0"/>
              <a:t>: курс лекций для студентов специальности 42.02.02 Издательское дело / сост. М</a:t>
            </a:r>
            <a:r>
              <a:rPr lang="ru-RU" sz="1300" b="1" dirty="0" smtClean="0"/>
              <a:t>. А</a:t>
            </a:r>
            <a:r>
              <a:rPr lang="ru-RU" sz="1300" b="1" dirty="0"/>
              <a:t>. Дорощенко, Л</a:t>
            </a:r>
            <a:r>
              <a:rPr lang="ru-RU" sz="1300" b="1" dirty="0" smtClean="0"/>
              <a:t>. И</a:t>
            </a:r>
            <a:r>
              <a:rPr lang="ru-RU" sz="1300" b="1" dirty="0"/>
              <a:t>. Миронова. —</a:t>
            </a:r>
            <a:r>
              <a:rPr lang="ru-RU" sz="1300" b="1" dirty="0" smtClean="0"/>
              <a:t> </a:t>
            </a:r>
            <a:r>
              <a:rPr lang="ru-RU" sz="1300" b="1" dirty="0"/>
              <a:t>Москва : ГБПОУ МИПК им. И. Федорова, 2020. —</a:t>
            </a:r>
            <a:r>
              <a:rPr lang="ru-RU" sz="1300" b="1" dirty="0" smtClean="0"/>
              <a:t> </a:t>
            </a:r>
            <a:r>
              <a:rPr lang="ru-RU" sz="1300" b="1" dirty="0"/>
              <a:t>64 с. </a:t>
            </a:r>
            <a:r>
              <a:rPr lang="ru-RU" sz="1300" b="1" dirty="0" smtClean="0"/>
              <a:t>— (</a:t>
            </a:r>
            <a:r>
              <a:rPr lang="ru-RU" sz="1300" b="1" dirty="0"/>
              <a:t>Программы Adobe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en-US" sz="1300" dirty="0"/>
              <a:t>Adobe </a:t>
            </a:r>
            <a:r>
              <a:rPr lang="ru-RU" sz="1300" dirty="0" smtClean="0"/>
              <a:t>Photoshop</a:t>
            </a:r>
            <a:r>
              <a:rPr lang="en-US" sz="1300" dirty="0" smtClean="0"/>
              <a:t> – </a:t>
            </a:r>
            <a:r>
              <a:rPr lang="ru-RU" sz="1300" dirty="0" smtClean="0"/>
              <a:t>многофункциональный графический редактор, разработанный и распространяемый фирмой </a:t>
            </a:r>
            <a:r>
              <a:rPr lang="en-US" sz="1300" dirty="0" smtClean="0"/>
              <a:t>Adobe Systems</a:t>
            </a:r>
            <a:r>
              <a:rPr lang="ru-RU" sz="1300" dirty="0" smtClean="0"/>
              <a:t>. Программа является современным графическим редактором, в основном работает с растровыми изображениями, однако имеет некоторые векторные инструменты. Несмотря на то, что изначально программа была разработана как редактор изображений для полиграфии, в данное время она широко используется в веб-дизайне. </a:t>
            </a:r>
            <a:endParaRPr lang="ru-RU" sz="13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52402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5622" y="3789040"/>
            <a:ext cx="628244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Евсеев Д</a:t>
            </a:r>
            <a:r>
              <a:rPr lang="ru-RU" sz="1300" b="1" dirty="0" smtClean="0"/>
              <a:t>. А</a:t>
            </a:r>
            <a:r>
              <a:rPr lang="ru-RU" sz="1300" b="1" dirty="0"/>
              <a:t>. Web-дизайн в примерах и задачах : учебное пособие/ Д</a:t>
            </a:r>
            <a:r>
              <a:rPr lang="ru-RU" sz="1300" b="1" dirty="0" smtClean="0"/>
              <a:t>. А</a:t>
            </a:r>
            <a:r>
              <a:rPr lang="ru-RU" sz="1300" b="1" dirty="0"/>
              <a:t>. Евсеев, В</a:t>
            </a:r>
            <a:r>
              <a:rPr lang="ru-RU" sz="1300" b="1" dirty="0" smtClean="0"/>
              <a:t>. В</a:t>
            </a:r>
            <a:r>
              <a:rPr lang="ru-RU" sz="1300" b="1" dirty="0"/>
              <a:t>. Трофимов. — Москва : Кнорус, 2022. — 263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Изложены базовые темы дисциплины, начиная с процесса формирования заглавной страницы web-узла и заканчивая процедурой его отладки, включая проектирование и составление логической схемы сайта. Пособие ориентировано на изучение основ построения корпоративных и персональных web-узлов</a:t>
            </a:r>
            <a:r>
              <a:rPr lang="ru-RU" sz="1300" dirty="0" smtClean="0"/>
              <a:t>. Главные </a:t>
            </a:r>
            <a:r>
              <a:rPr lang="ru-RU" sz="1300" dirty="0"/>
              <a:t>приемы показаны на примерах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5" name="Picture 2" descr="Web-дизайн в примерах и задач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15240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0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55792" y="484509"/>
            <a:ext cx="62824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Ткаченко О. Н. Дизайн и рекламные технологии : учебное пособие / О. Н. Ткаченко; под ред. Л. М. Дмитриевой. — Москва : Магистр : НИЦ ИНФРА-М, 2021. — 176 с.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/>
              <a:t>Учебное пособие предназначено для изучения теоретических основ рекламной </a:t>
            </a:r>
            <a:r>
              <a:rPr lang="ru-RU" sz="1300" dirty="0" smtClean="0"/>
              <a:t>деятельности</a:t>
            </a:r>
            <a:r>
              <a:rPr lang="ru-RU" sz="1300" dirty="0"/>
              <a:t>.</a:t>
            </a:r>
            <a:r>
              <a:rPr lang="ru-RU" sz="1300" dirty="0" smtClean="0"/>
              <a:t> </a:t>
            </a:r>
            <a:endParaRPr lang="ru-RU" sz="13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7351"/>
            <a:ext cx="2152402" cy="31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5516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55776" y="151146"/>
            <a:ext cx="64094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Дмитриева О. Н. Особенности учета и экономического анализа деятельности </a:t>
            </a:r>
            <a:r>
              <a:rPr lang="ru-RU" sz="1300" b="1" dirty="0" smtClean="0"/>
              <a:t>издательства / О. Н. Дмитриева. </a:t>
            </a:r>
            <a:r>
              <a:rPr lang="ru-RU" sz="1300" b="1" dirty="0"/>
              <a:t>— Москва : НИЦ ИНФРА-М, 2020. — 244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Учебное пособие написано с целью получения углубленных представлений в области организации учета и экономического анализа деятельности издающей организации. Рассмотрены важнейшие количественные измерители издательской продукции. Изложена специфика учета расходов на производство и продажу издательской продукции (работ, услуг) по элементам затрат и статьям калькуляции. Приведены правовые основы взаимоотношений издательства с авторами, полиграфическими организациями и распространителями издательской продукции. Освещена методика экономического анализа деятельности издательства на сквозном примере</a:t>
            </a:r>
            <a:r>
              <a:rPr lang="ru-RU" sz="1300" dirty="0" smtClean="0"/>
              <a:t>.</a:t>
            </a:r>
            <a:endParaRPr lang="ru-RU" sz="13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5" y="151146"/>
            <a:ext cx="2138594" cy="322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5" y="3789040"/>
            <a:ext cx="6472803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Мельник М</a:t>
            </a:r>
            <a:r>
              <a:rPr lang="ru-RU" sz="1300" b="1" dirty="0" smtClean="0"/>
              <a:t>. В</a:t>
            </a:r>
            <a:r>
              <a:rPr lang="ru-RU" sz="1300" b="1" dirty="0"/>
              <a:t>. Комплексный экономический анализ : учебное пособие / </a:t>
            </a:r>
            <a:r>
              <a:rPr lang="ru-RU" sz="1300" b="1" dirty="0" smtClean="0"/>
              <a:t>М. В. Мельник, С. Е. Егорова, Н. </a:t>
            </a:r>
            <a:r>
              <a:rPr lang="ru-RU" sz="1300" b="1" dirty="0"/>
              <a:t>Г</a:t>
            </a:r>
            <a:r>
              <a:rPr lang="ru-RU" sz="1300" b="1" dirty="0" smtClean="0"/>
              <a:t>. Кулакова </a:t>
            </a:r>
            <a:r>
              <a:rPr lang="ru-RU" sz="1300" b="1" dirty="0"/>
              <a:t>и др. — Москва : Форум, НИЦ ИНФРА-М, 2022. — 352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показана роль экономического анализа в обосновании стратегии развития и методов повышения эффективности деятельности экономических субъектов, выделены основные виды анализа, определены предмет, методы и изложены основные методики анализа, обеспечивающие поиск резервов производства, оценку использования производственного потенциала и направлений его роста, анализ и интерпретацию бухгалтерской (финансовой) отчетности. Учебное пособие содержит специальный раздел с типичными задачами по анализу для самостоятельной работы студентов.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5" y="3551386"/>
            <a:ext cx="216464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28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11324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2760" y="116632"/>
            <a:ext cx="667172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Грибов В. Д.</a:t>
            </a:r>
            <a:r>
              <a:rPr lang="ru-RU" sz="1300" dirty="0"/>
              <a:t>  </a:t>
            </a:r>
            <a:r>
              <a:rPr lang="ru-RU" sz="1300" b="1" dirty="0"/>
              <a:t>Экономика организации (предприятия) : учебник / В. Д. Грибов, В. П. Грузинов, В. А. Кузьменко.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407 с. — (Среднее профессиональное образование). 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Изложены основные вопросы, связанные с деятельностью организации в условиях рыночных отношений. Рассмотрены механизм функционирования и организационно-правовые формы предприятий, вопросы организации производственного процесса, пути повышения качества продукции, роль основного и оборотного капитала. Освещены вопросы логистики, ценообразования, оплаты труда и управления финансами. Дан анализ экономических показателей в оценке эффективности работы предприятия. Уделено внимание принципам внешнеэкономической деятельности. Приведены вопросы для самопроверки и задания для самостоятельных расчетов.</a:t>
            </a:r>
          </a:p>
        </p:txBody>
      </p:sp>
      <p:pic>
        <p:nvPicPr>
          <p:cNvPr id="6" name="Picture 2" descr="Экономика организации (предприятия). Практик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0" y="3429000"/>
            <a:ext cx="21884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92759" y="3759125"/>
            <a:ext cx="669244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Грибов В.Д.</a:t>
            </a:r>
            <a:r>
              <a:rPr lang="ru-RU" sz="1300" dirty="0"/>
              <a:t>  </a:t>
            </a:r>
            <a:r>
              <a:rPr lang="ru-RU" sz="1300" b="1" dirty="0"/>
              <a:t>Экономика организации (предприятия). Практикум : учебное пособие / В.Д. Грибов. — Москва : КноРус, 2022. — 196 с. — (Среднее профессиональное образование). </a:t>
            </a:r>
          </a:p>
          <a:p>
            <a:pPr algn="just"/>
            <a:endParaRPr lang="ru-RU" sz="1300" dirty="0" smtClean="0"/>
          </a:p>
          <a:p>
            <a:pPr algn="just"/>
            <a:r>
              <a:rPr lang="ru-RU" sz="1300" dirty="0"/>
              <a:t>Содержит вопросы для обсуждения на семинарах, задания и задачи по важнейшим темам дисциплины «Экономика организации (предприятия)», тесты для оценки полученных знаний и контрольные вопросы по каждой теме. Позволит углубить освоение каждой темы курса, проверить уровень полученных студентами теоретических знаний, привлечь внимание студентов к важнейшим аспектам каждой темы дисциплины.</a:t>
            </a:r>
          </a:p>
        </p:txBody>
      </p:sp>
    </p:spTree>
    <p:extLst>
      <p:ext uri="{BB962C8B-B14F-4D97-AF65-F5344CB8AC3E}">
        <p14:creationId xmlns:p14="http://schemas.microsoft.com/office/powerpoint/2010/main" val="38676505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04565" y="365869"/>
            <a:ext cx="667848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Бороненкова С</a:t>
            </a:r>
            <a:r>
              <a:rPr lang="ru-RU" sz="1300" b="1" dirty="0" smtClean="0"/>
              <a:t>. А</a:t>
            </a:r>
            <a:r>
              <a:rPr lang="ru-RU" sz="1300" b="1" dirty="0"/>
              <a:t>. Комплексный экономический анализ в управлении предприятием : учебное пособие / С</a:t>
            </a:r>
            <a:r>
              <a:rPr lang="ru-RU" sz="1300" b="1" dirty="0" smtClean="0"/>
              <a:t>. А</a:t>
            </a:r>
            <a:r>
              <a:rPr lang="ru-RU" sz="1300" b="1" dirty="0"/>
              <a:t>. Бороненкова, М</a:t>
            </a:r>
            <a:r>
              <a:rPr lang="ru-RU" sz="1300" b="1" dirty="0" smtClean="0"/>
              <a:t>. В</a:t>
            </a:r>
            <a:r>
              <a:rPr lang="ru-RU" sz="1300" b="1" dirty="0"/>
              <a:t>. Мельник. — Москва : ФОРУМ : ИНФРА-М, 2021. — 352 с.</a:t>
            </a:r>
            <a:r>
              <a:rPr lang="ru-RU" sz="1300" dirty="0"/>
              <a:t> </a:t>
            </a:r>
            <a:endParaRPr lang="ru-RU" sz="1300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учебном пособии изложена методология и представлен методический инструментарий комплексного экономического анализа, ориентированного на особенности современного этапа экономического развития и структуры экономических субъектов. Даны методические рекомендации по детальному анализу использования ресурсов, анализу и управлению ассортиментом выпускаемой продукции, организации производственных процессов, выявлению особенностей формирования затрат в разных сферах деятельности, специфики составления смет и калькулирования в условиях быстро меняющегося спроса и неустойчивой среды функционирования.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9" y="188640"/>
            <a:ext cx="2049016" cy="311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111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980728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ПМ.02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 </a:t>
            </a:r>
            <a:r>
              <a:rPr lang="ru-RU" sz="3600" b="1" dirty="0"/>
              <a:t>ТЕХНОЛОГИЧЕСКИЙ КОНТРОЛЬ В ПОЛИГРАФИЧЕСКОМ ПРОИЗВОДСТВЕ, КОНТРОЛЬ КАЧЕСТВА МАТЕРИАЛОВ, ПОЛУФАБРИКАТОВ И ГОТОВОЙ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602145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1"/>
            <a:ext cx="2304256" cy="373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9424" y="260648"/>
            <a:ext cx="64670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Запекина </a:t>
            </a:r>
            <a:r>
              <a:rPr lang="ru-RU" sz="1300" b="1" dirty="0"/>
              <a:t>Н. М.  Основы полиграфического производства : учебное пособие для среднего профессионального образования / Н. М. Запекина. — 2-е изд., перераб. и доп. — Москва : Издательство Юрайт, </a:t>
            </a:r>
            <a:r>
              <a:rPr lang="ru-RU" sz="1300" b="1" dirty="0" smtClean="0"/>
              <a:t>2023.</a:t>
            </a:r>
            <a:r>
              <a:rPr lang="ru-RU" sz="1300" b="1" dirty="0"/>
              <a:t> — 178 с. — (Профессиональное образование).</a:t>
            </a:r>
            <a:r>
              <a:rPr lang="ru-RU" sz="1300" dirty="0"/>
              <a:t> </a:t>
            </a:r>
            <a:endParaRPr lang="ru-RU" sz="1300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сделана попытка в краткой форме изложить наиболее существенные вопросы допечатной, печатной и послепечатной подготовки изданий, особенности расходных материалов, влияющих на качество готового продукта. Каждая тема содержит список использованной литературы, дополнительную информацию, вопросы для повторения материала и размышления над прочитанным. </a:t>
            </a:r>
          </a:p>
          <a:p>
            <a:pPr algn="just"/>
            <a:endParaRPr lang="ru-RU" sz="1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63019" y="4031924"/>
            <a:ext cx="632221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Корнилов И. К.  Проектирование и контроль полиграфической продукции : учебник  / И. К. Корнилов.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113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Рассматриваются основные вопросы, связанные с проектированием и контролем полиграфической продукции: системный подход при проектировании изданий, оценка и методы контроля качества продукции, анализ эффективности производства, конструктивные особенности различных изданий. </a:t>
            </a:r>
          </a:p>
          <a:p>
            <a:pPr algn="just"/>
            <a:endParaRPr lang="ru-RU" sz="13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7"/>
            <a:ext cx="2077906" cy="31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5155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836712"/>
            <a:ext cx="5472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404664"/>
            <a:ext cx="648072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Чефранов </a:t>
            </a:r>
            <a:r>
              <a:rPr lang="ru-RU" sz="1300" b="1" dirty="0"/>
              <a:t>С. Д.  Технология производства печатных и электронных средств информации. Особенности производства : учебник для среднего профессионального образования / С. Д. Чефранов.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385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Данный курс предназначен для изучения дисциплины «Технология производства печатных и электронных средств информации» В курс кроме теоретической части включены практические задачи и примеры их решения</a:t>
            </a:r>
            <a:r>
              <a:rPr lang="ru-RU" sz="1300" dirty="0" smtClean="0"/>
              <a:t>. Изложение </a:t>
            </a:r>
            <a:r>
              <a:rPr lang="ru-RU" sz="1300" dirty="0"/>
              <a:t>сопровождается богатым иллюстративным материалом, дающим представление о современном полиграфическом оборудовании, видах продукции, встречающемся браке.  </a:t>
            </a:r>
            <a:endParaRPr lang="ru-RU" sz="13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399"/>
            <a:ext cx="2592288" cy="381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24568" y="3832592"/>
            <a:ext cx="646791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Иванов, А. В. Основы печатного дела : учебное пособие / А. В. Иванов, Ю. Н. Самарин, В. И. Солонец ; под. ред. А. В. Иванов. — Санкт-Петербург : Издательско-полиграфическая ассоциация высших учебных заведений, 2019. — 206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процессов; материалах, используемых при изготовлении печатных изданий, о полиграфическом оборудовании и средствах управления производством. </a:t>
            </a:r>
          </a:p>
          <a:p>
            <a:pPr algn="just"/>
            <a:endParaRPr lang="ru-RU" sz="13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0" y="3501008"/>
            <a:ext cx="2082583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100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9619" y="3284984"/>
            <a:ext cx="656346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/>
              <a:t>Сергеев Е. Ю.  Технология производства печатных и электронных средств информации : учебное пособие для СПО / Е. Ю. Сергеев.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227 с. </a:t>
            </a:r>
            <a:r>
              <a:rPr lang="ru-RU" sz="1300" b="1" dirty="0">
                <a:solidFill>
                  <a:prstClr val="white"/>
                </a:solidFill>
              </a:rPr>
              <a:t>— (Профессиональное образование</a:t>
            </a:r>
            <a:r>
              <a:rPr lang="ru-RU" sz="1300" b="1" dirty="0" smtClean="0">
                <a:solidFill>
                  <a:prstClr val="white"/>
                </a:solidFill>
              </a:rPr>
              <a:t>).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Материалы, предложенные в настоящем учебном пособии, соответствуют программе подготовки по направлению «Издательское дело» и предусматривают комплексную систему знаний, которая взаимосвязана с другими общеобразовательными и профессиональными дисциплинами. Будущие специалисты научатся профессионально осуществлять художественно-техническое редактирование изданий, использовать печатные и электронные средства информации, выбирать оптимальные технологические процессы производства, управлять производственным подразделением. Учащиеся самостоятельно прорабатывают материал, предложенный в издании, а для его закрепления выполняют практические и самостоятельные работы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3" name="Picture 2" descr="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" y="3368457"/>
            <a:ext cx="22669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" y="-54092"/>
            <a:ext cx="2266950" cy="361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54085" y="466516"/>
            <a:ext cx="657899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Бобров В. И.  Отделка полиграфической продукции : учебник для СПО / В. И. Бобров.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625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курсе приведены основные понятия и терминология в области технологии отделочных процессов на полиграфических и упаковочных материалах. Рассмотрены теоретические и практические способы отделки продукции, виды отделочных операций, материалы, технологическое оборудование и оснастка, применяемые на производстве.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 </a:t>
            </a:r>
          </a:p>
          <a:p>
            <a:pPr algn="just"/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16531708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980728"/>
            <a:ext cx="65527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                                          ПМ.03 </a:t>
            </a:r>
            <a:endParaRPr lang="ru-RU" sz="4400" b="1" dirty="0"/>
          </a:p>
          <a:p>
            <a:pPr algn="ctr"/>
            <a:r>
              <a:rPr lang="ru-RU" sz="4400" b="1" dirty="0" smtClean="0"/>
              <a:t>УПРАВЛЕНИЕ    СТРУКТУРНЫМ </a:t>
            </a:r>
            <a:r>
              <a:rPr lang="ru-RU" sz="4400" b="1" dirty="0"/>
              <a:t>ПОДРАЗДЕЛЕНИЕМ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466520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1262" y="476672"/>
            <a:ext cx="6323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  Полиграфическое производство : учебник  / Ю. Н. Самарин.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503 с. </a:t>
            </a:r>
            <a:r>
              <a:rPr lang="ru-RU" sz="1400" b="1" dirty="0"/>
              <a:t>— (Профессиональное образование</a:t>
            </a:r>
            <a:r>
              <a:rPr lang="ru-RU" sz="1400" b="1" dirty="0" smtClean="0"/>
              <a:t>).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300" dirty="0"/>
              <a:t>В учебнике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процессов, материалах, используемых при изготовлении печатных изданий, о полиграфическом оборудовании и средствах управления производством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3" name="Picture 2" descr="Обложка книги ПОЛИГРАФИЧЕСКОЕ ПРОИЗВОДСТВО Самарин Ю. Н. Учеб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4" y="-34280"/>
            <a:ext cx="2265638" cy="36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3" y="3674568"/>
            <a:ext cx="2034480" cy="30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2850" y="3433272"/>
            <a:ext cx="64807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Бизнес-планирование : учебник / под ред. Т</a:t>
            </a:r>
            <a:r>
              <a:rPr lang="ru-RU" sz="1300" b="1" dirty="0" smtClean="0"/>
              <a:t>. Г</a:t>
            </a:r>
            <a:r>
              <a:rPr lang="ru-RU" sz="1300" b="1" dirty="0"/>
              <a:t>. Попадюк, В</a:t>
            </a:r>
            <a:r>
              <a:rPr lang="ru-RU" sz="1300" b="1" dirty="0" smtClean="0"/>
              <a:t>. Я</a:t>
            </a:r>
            <a:r>
              <a:rPr lang="ru-RU" sz="1300" b="1" dirty="0"/>
              <a:t>. Горфинкеля. — Москва :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296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Представлена сущность бизнес-планирования в деятельности организаций и предприятий, показана взаимосвязь стратегического планирования и бизнес-плана, инвестиционного проекта, бизнес-плана и бизнес-проекта. Раскрыта роль бизнес-плана как инструмента управления конкурентоспособностью предприятия. Изложены содержание и порядок разработки бизнес-плана. Дана характеристика продуктов, товаров и услуг, предоставляемых потребителю, показана разработка ресурсного обеспечения бизнес-плана. Раскрыты порядок финансирования и оценки мероприятий бизнес-плана, анализ рисков в процессе бизнес-планирования. Изложены особенности разработки бизнес-плана для нового предприятия, производства нового продукта. В заключительном разделе приведен важнейший инструментарий бизнес-планирования. </a:t>
            </a:r>
          </a:p>
        </p:txBody>
      </p:sp>
    </p:spTree>
    <p:extLst>
      <p:ext uri="{BB962C8B-B14F-4D97-AF65-F5344CB8AC3E}">
        <p14:creationId xmlns:p14="http://schemas.microsoft.com/office/powerpoint/2010/main" val="31819098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6944" y="457084"/>
            <a:ext cx="64679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Иванов </a:t>
            </a:r>
            <a:r>
              <a:rPr lang="ru-RU" sz="1300" b="1" dirty="0"/>
              <a:t>А. В. Основы печатного дела : учебное пособие / А. В. Иванов, Ю. Н. Самарин, В. И. Солонец ; под. ред. А. В. Иванов. — Санкт-Петербург : Издательско-полиграфическая ассоциация высших учебных заведений, 2019. — 206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процессов; материалах, используемых при изготовлении печатных изданий, о полиграфическом оборудовании и средствах управления производством.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06285" cy="302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206285" cy="316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6" y="3640483"/>
            <a:ext cx="640871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Дмитриева О. Н. Особенности учета и экономического анализа деятельности издательства. — Москва : НИЦ ИНФРА-М, 2020. — 244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Рассмотрены </a:t>
            </a:r>
            <a:r>
              <a:rPr lang="ru-RU" sz="1300" dirty="0"/>
              <a:t>важнейшие количественные измерители издательской продукции. Изложена специфика учета расходов на производство и продажу издательской продукции (работ, услуг) по элементам затрат и статьям калькуляции. Приведены правовые основы взаимоотношений издательства с авторами, полиграфическими организациями и распространителями издательской продукции. Освещена методика экономического анализа деятельности издательства на сквозном примере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5866367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83768" y="332656"/>
            <a:ext cx="64087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Грибов В. Д.  Экономика организации (предприятия) : учебник / В. Д. Грибов, В. П. Грузинов, В. А. Кузьменко. — Москва : КноРус, 2023. — 407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/>
              <a:t>Рассмотрены механизм функционирования и организационно-правовые формы предприятий, вопросы организации производственного процесса, пути повышения качества продукции, роль основного и оборотного капитала. Освещены вопросы логистики, ценообразования, оплаты труда и управления финансами. Дан анализ экономических показателей в оценке эффективности работы предприятия. Уделено внимание принципам внешнеэкономической деятельности. Приведены вопросы для самопроверки и задания для самостоятельных расчетов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3" y="188640"/>
            <a:ext cx="209945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3447040"/>
            <a:ext cx="6462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Романова М.В. Бизнес-планирование : учебное пособие / М.В. Романова. — Москва : ИД Форум-М, НИЦ ИНФРА-М, 2021. — 240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Раскрываются </a:t>
            </a:r>
            <a:r>
              <a:rPr lang="ru-RU" sz="1300" dirty="0"/>
              <a:t>различные технологии бизнес-планирования, основные шаги, алгоритмы, проблемы и преимущества. Рассматривается комплекс вопросов, связанных с процессом разработки и реализацией целей развития организации: составление бизнес-плана, разработка бюджетов, интеграция информации по всем стадиям планирования и моделирования альтернативных вариантов проектов. Особое внимание уделяется вопросам ориентации на потребителя, анализу бизнес-процессов и технологии формализации процесса принятия решений в условиях высокой степени неопределенности и риска, особенно актуальным для разработки и продвижения стратегических и инновационных проектов.</a:t>
            </a:r>
          </a:p>
          <a:p>
            <a:pPr algn="just"/>
            <a:endParaRPr lang="ru-RU" sz="13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2" y="3447040"/>
            <a:ext cx="2123417" cy="322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616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znanium.com/cover/1839/1839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4882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13845"/>
            <a:ext cx="655272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Баринов В. А.</a:t>
            </a:r>
            <a:r>
              <a:rPr lang="ru-RU" sz="1300" dirty="0"/>
              <a:t> </a:t>
            </a:r>
            <a:r>
              <a:rPr lang="ru-RU" sz="1300" b="1" dirty="0"/>
              <a:t>Бизнес-планирование : учебное пособие / В. А. Баринов. — 4-е изд., перераб. и доп. — Москва : Форум, НИЦ ИНФРА-М, 2022. — 272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учебном пособии рассматриваются вопросы, связанные с особенностями составления бизнес-плана и его анализа для принятия инвестиционных решений. Предложены развернутые описания основных разделов бизнес-плана, их содержательное и теоретическое обоснование. Рассмотрен пакет прикладных программ составления бизнес-плана и приведены примеры моделирования финансовых решений на его основе.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4005064"/>
            <a:ext cx="66247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Жариков В</a:t>
            </a:r>
            <a:r>
              <a:rPr lang="ru-RU" sz="1300" b="1" dirty="0" smtClean="0"/>
              <a:t>. Д</a:t>
            </a:r>
            <a:r>
              <a:rPr lang="ru-RU" sz="1300" b="1" dirty="0"/>
              <a:t>. Основы бизнес-планирования в организации. : учебное пособие / В</a:t>
            </a:r>
            <a:r>
              <a:rPr lang="ru-RU" sz="1300" b="1" dirty="0" smtClean="0"/>
              <a:t>. Д</a:t>
            </a:r>
            <a:r>
              <a:rPr lang="ru-RU" sz="1300" b="1" dirty="0"/>
              <a:t>. Жариков, В</a:t>
            </a:r>
            <a:r>
              <a:rPr lang="ru-RU" sz="1300" b="1" dirty="0" smtClean="0"/>
              <a:t>. В</a:t>
            </a:r>
            <a:r>
              <a:rPr lang="ru-RU" sz="1300" b="1" dirty="0"/>
              <a:t>. Жариков, В</a:t>
            </a:r>
            <a:r>
              <a:rPr lang="ru-RU" sz="1300" b="1" dirty="0" smtClean="0"/>
              <a:t>. В</a:t>
            </a:r>
            <a:r>
              <a:rPr lang="ru-RU" sz="1300" b="1" dirty="0"/>
              <a:t>. Безпалов. — Москва : КноРус, 2020. — 200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Структура и содержание учебного пособия позволяют дать слушателям целостное и вместе с тем детальное представление об организации бизнес-планирования, изучить систему показателей и планов, а также приобрести практические навыки в проведении планово-экономических расчетов.</a:t>
            </a:r>
          </a:p>
          <a:p>
            <a:pPr algn="just"/>
            <a:endParaRPr lang="ru-RU" sz="13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2148830" cy="302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5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" y="0"/>
            <a:ext cx="2266950" cy="361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59" y="151148"/>
            <a:ext cx="65527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Коршунов В. В. Экономика организации : учебник и практикум для среднего профессионального образования / В. В. Коршунов. — 5-е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347 с</a:t>
            </a:r>
            <a:r>
              <a:rPr lang="ru-RU" sz="1300" b="1" dirty="0" smtClean="0"/>
              <a:t>. </a:t>
            </a:r>
            <a:r>
              <a:rPr lang="ru-RU" sz="1300" b="1" dirty="0"/>
              <a:t>— (Профессиональное образование</a:t>
            </a:r>
            <a:r>
              <a:rPr lang="ru-RU" sz="1300" b="1" dirty="0" smtClean="0"/>
              <a:t>).</a:t>
            </a:r>
            <a:endParaRPr lang="ru-RU" sz="1300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учебнике изложены все стороны деятельности предприятия с момента выбора организационно-правовой формы, организации производства и управления, реализации продукции и формирования прибыли до анализа результатов деятельности и выбора направлений дальнейшего развития. После изложения теоретического материала в книге приведена практическая часть: задачи с решениями, задания для самостоятельной проработки. Таким образом проверяются и закрепляются знания учебного материала, вырабатываются навыки анализа конкретных ситуаций в деятельности субъекта хозяйствования, что позволяет принимать верные решения по выбору направлений дальнейшего развития деятельности предприятия.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" y="3444357"/>
            <a:ext cx="2518057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59" y="3618277"/>
            <a:ext cx="658368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Основы экономики организации : учебник и практикум для СПО / Л. А. Чалдаева [и др.] ; под редакцией Л. А. Чалдаевой, А. В. Шарковой. — 3-е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344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Курс содержит подробно изложенный материал, который позволит получить целостное представление об устройстве экономики организации и ее роли в экономической системе страны. Изложение классических основ экономической теории сочетается с освещением актуальных проблем управления организацией: инновационно-инвестиционная, социально ответственная деятельность организации и др. Практикум, представленный как задачами с разбором решений, так и многочисленными заданиями для самостоятельного выполнения, позволит развить навыки, необходимые будущему управленцу. </a:t>
            </a:r>
          </a:p>
        </p:txBody>
      </p:sp>
    </p:spTree>
    <p:extLst>
      <p:ext uri="{BB962C8B-B14F-4D97-AF65-F5344CB8AC3E}">
        <p14:creationId xmlns:p14="http://schemas.microsoft.com/office/powerpoint/2010/main" val="40798098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87191" y="4005062"/>
            <a:ext cx="63332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Казначевская Г. Б. Менеджмент : учебник / Г</a:t>
            </a:r>
            <a:r>
              <a:rPr lang="ru-RU" sz="1300" b="1" dirty="0" smtClean="0"/>
              <a:t>. Б</a:t>
            </a:r>
            <a:r>
              <a:rPr lang="ru-RU" sz="1300" b="1" dirty="0"/>
              <a:t>. Казначевская. — Москва 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240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/>
              <a:t>Рациональная структура учебника способствует легкому усвоению учебного материала. Рассмотрены актуальные проблемы менеджмента, основное внимание уделено управленческим функциям, формальному и неформальному взаимодействию работников в организации, деловому и управленческому общению, вопросам самоменеджмента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2322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7191" y="355033"/>
            <a:ext cx="65527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Горленко О. А.  Управление персоналом : учебник для СПО / О. А. Горленко, Д. В. Ерохин, Т. П. Можаева.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217 </a:t>
            </a:r>
            <a:r>
              <a:rPr lang="ru-RU" sz="1300" b="1" dirty="0"/>
              <a:t>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Настоящий учебник результат изучения и обобщения исследований известных авторов в области менеджмента человеческих ресурсов, нормативно-методических рекомендаций, а также оптимальных вариантов существующей практики управления персоналом. В учебнике рассматриваются теоретические и практические проблемы управления человеческими ресурсами организации. Подробно описываются методы и технологии, используемые в кадровом менеджменте с целью повышения эффективности управления персоналам. Учебник содержит логически обоснованную структуру, отражающую основные направления подготовки специалистов в области управления персоналом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631"/>
            <a:ext cx="2232248" cy="318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473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476672"/>
            <a:ext cx="63367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Федорова Н. В. Управление персоналом : учебное пособие / Н</a:t>
            </a:r>
            <a:r>
              <a:rPr lang="ru-RU" sz="1300" b="1" dirty="0" smtClean="0"/>
              <a:t>. В</a:t>
            </a:r>
            <a:r>
              <a:rPr lang="ru-RU" sz="1300" b="1" dirty="0"/>
              <a:t>. Федорова, О</a:t>
            </a:r>
            <a:r>
              <a:rPr lang="ru-RU" sz="1300" b="1" dirty="0" smtClean="0"/>
              <a:t>. Ю</a:t>
            </a:r>
            <a:r>
              <a:rPr lang="ru-RU" sz="1300" b="1" dirty="0"/>
              <a:t>. Минченкова. — Москва : КноРус, 2022. — 216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Вопросы теории и практики управления персоналом организации рассматриваются с точки зрения целей организации и направлений ее развития. Определяется система управления персоналом, анализируются комплексные функции формирования, использования и развития персонала организации с учетом затрат на их реализацию. Приведены практические примеры. Издание содержит актуальный материал и изменения согласно результатам последних исследований.</a:t>
            </a:r>
          </a:p>
          <a:p>
            <a:pPr algn="just"/>
            <a:endParaRPr lang="ru-RU" sz="13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3224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3645024"/>
            <a:ext cx="649366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Райченко А.В. Менеджмент : учебное пособие / А.В. Райченко, И.В. Хохлова. — 2-е изд., перераб. и доп. — Москва: ИНФРА-М, 2021. — 342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Учебное </a:t>
            </a:r>
            <a:r>
              <a:rPr lang="ru-RU" sz="1300" dirty="0" smtClean="0"/>
              <a:t>пособие адаптирует </a:t>
            </a:r>
            <a:r>
              <a:rPr lang="ru-RU" sz="1300" dirty="0"/>
              <a:t>классическую концепцию менеджмента к стандарту дисциплины в системе среднего профессионального образования. Этим обеспечивается непрерывность, последовательность и преемственность логики построения, изложения и освоения данного курса. </a:t>
            </a:r>
          </a:p>
          <a:p>
            <a:pPr algn="just"/>
            <a:endParaRPr lang="ru-RU" sz="13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4136"/>
            <a:ext cx="2232247" cy="317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6282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213132"/>
            <a:ext cx="669674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Кибанов А. Я. Управление персоналом : учебное пособие / А.Я. Кибанов. — Москва : КноРус, 2022. — 201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Рассматриваются </a:t>
            </a:r>
            <a:r>
              <a:rPr lang="ru-RU" sz="1300" dirty="0"/>
              <a:t>следующие вопросы: концепция, принципы и методы управления и построения системы управления персоналом; цели, функции и организационная структура системы управления персоналом; формирование кадровой политики и стратегия управления персоналом; сущность и содержание кадрового планирования и оперативного плана работы с персоналом; технология найма, профориентации, трудовой адаптации; мотивация и стимулирование, организация и нормирование труда персонала. Содержит практические задания по темам изучаемой </a:t>
            </a:r>
            <a:r>
              <a:rPr lang="ru-RU" sz="1300" dirty="0" smtClean="0"/>
              <a:t>дисциплины</a:t>
            </a:r>
            <a:r>
              <a:rPr lang="ru-RU" sz="1300" dirty="0"/>
              <a:t>.</a:t>
            </a:r>
          </a:p>
        </p:txBody>
      </p:sp>
      <p:pic>
        <p:nvPicPr>
          <p:cNvPr id="6148" name="Picture 4" descr="Управление персонал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9" y="213132"/>
            <a:ext cx="2080265" cy="31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62128" y="3573016"/>
            <a:ext cx="665199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Скибицкая  И. Ю. Деловое общение : учебник и практикум для СПО / И. Ю. Скибицкая, Э. Г. Скибицкий. — Москва: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239 </a:t>
            </a:r>
            <a:r>
              <a:rPr lang="ru-RU" sz="1300" b="1" dirty="0"/>
              <a:t>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Деловое общение в современном мире — один из надежных инструментов совместного поиска оптимального решения различных задач. Культура делового общения всегда была предметом особого внимания. Для того чтобы добиться успеха, необходимо, прежде всего, научиться общаться. В данном учебнике приводится системный анализ человеческого общения: сущность, цели, функции и средства. Автор рассматривает основы культуры делового общения и ее развития, а также технологии по предупреждению конфликта и выходу из конфликтных ситуаций. Книга позволит студентам сформировать целостное представление о проблеме развития культуры делового общения, научит их адекватно оценивать жизненные ситуации и находить их разрешение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12290" name="Picture 2" descr="Обложка книги ДЕЛОВОЕ ОБЩЕНИЕ Скибицкая И. Ю., Скибицкий Э. Г. Учебник и практик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84984"/>
            <a:ext cx="25202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7906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znanium.com/cover/1079/1079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8" y="116632"/>
            <a:ext cx="2190333" cy="32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6" y="260648"/>
            <a:ext cx="64087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Губина О. В. Анализ финансово-хозяйственной деятельности : учебник / О</a:t>
            </a:r>
            <a:r>
              <a:rPr lang="ru-RU" sz="1300" b="1" dirty="0" smtClean="0"/>
              <a:t>. В</a:t>
            </a:r>
            <a:r>
              <a:rPr lang="ru-RU" sz="1300" b="1" dirty="0"/>
              <a:t>. Губина, В</a:t>
            </a:r>
            <a:r>
              <a:rPr lang="ru-RU" sz="1300" b="1" dirty="0" smtClean="0"/>
              <a:t>. Е</a:t>
            </a:r>
            <a:r>
              <a:rPr lang="ru-RU" sz="1300" b="1" dirty="0"/>
              <a:t>. Губин. — 2-е изд., перераб. и доп. — Москва: ИД «ФОРУМ» : ИНФРА-М, 2021. — 335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учебнике кратко охарактеризованы методологические основы экономического анализа. Изложена современная методика комплексного анализа деятельности предприятий торговли. Особое внимание уделено выявлению и изучению факторов их экономического развития. Анализ представлен как метод обоснования управленческих решений, направленный на поиск резервов и выбор путей повышения эффективности хозяйствования. </a:t>
            </a:r>
            <a:endParaRPr lang="ru-RU" sz="13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776" y="3779083"/>
            <a:ext cx="651204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Савицкая Г. В. </a:t>
            </a:r>
            <a:r>
              <a:rPr lang="ru-RU" sz="1300" b="1" dirty="0" smtClean="0"/>
              <a:t>: </a:t>
            </a:r>
            <a:r>
              <a:rPr lang="ru-RU" sz="1300" b="1" dirty="0"/>
              <a:t>учебник / Г</a:t>
            </a:r>
            <a:r>
              <a:rPr lang="ru-RU" sz="1300" b="1" dirty="0" smtClean="0"/>
              <a:t>. В</a:t>
            </a:r>
            <a:r>
              <a:rPr lang="ru-RU" sz="1300" b="1" dirty="0"/>
              <a:t>. Савицкая. — 6-е изд., испр. и доп. — Москва: ИНФРА-М, </a:t>
            </a:r>
            <a:r>
              <a:rPr lang="ru-RU" sz="1300" b="1" dirty="0" smtClean="0"/>
              <a:t>2023. </a:t>
            </a:r>
            <a:r>
              <a:rPr lang="ru-RU" sz="1300" b="1" dirty="0"/>
              <a:t>— 378 с. — (Среднее 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учебнике излагаются теоретические основы анализа хозяйственной деятельности как системы обобщенных знаний о его предмете, методе, задачах, методике и организации. Рассматриваются новейшие методики анализа, характерные для рыночной экономики. Значительное место отводится изложению методики финансового анализа предприятия с учетом последних наработок в этой предметной области. После каждой темы приводятся вопросы и задания для проверки и закрепления знаний. Для учащихся экономических колледжей, техникумов, студентов заочной формы обучения и специалистов экономического профиля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12" name="Picture 2" descr="https://znanium.com/cover/1893/1893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7" y="3501008"/>
            <a:ext cx="217263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019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32247" cy="315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83768" y="143296"/>
            <a:ext cx="640871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Мельник М</a:t>
            </a:r>
            <a:r>
              <a:rPr lang="ru-RU" sz="1300" b="1" dirty="0" smtClean="0"/>
              <a:t>. В</a:t>
            </a:r>
            <a:r>
              <a:rPr lang="ru-RU" sz="1300" b="1" dirty="0"/>
              <a:t>. Комплексный экономический анализ : учебное пособие / </a:t>
            </a:r>
            <a:r>
              <a:rPr lang="ru-RU" sz="1300" b="1" dirty="0" smtClean="0"/>
              <a:t>М. В. Мельник, С. Е. Егорова, Н. Г. Кулакова. </a:t>
            </a:r>
            <a:r>
              <a:rPr lang="ru-RU" sz="1300" b="1" dirty="0"/>
              <a:t>и др. — Москва : Форум, НИЦ ИНФРА-М, 2022. — 352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показана роль экономического анализа в обосновании стратегии развития и методов повышения эффективности деятельности экономических субъектов, выделены основные виды анализа, определены предмет, методы и изложены основные методики анализа, обеспечивающие поиск резервов производства, оценку использования производственного потенциала и направлений его роста, анализ и интерпретацию бухгалтерской (финансовой) отчетности. Учебное пособие содержит специальный раздел с типичными задачами по анализу для самостоятельной работы студентов.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477875"/>
            <a:ext cx="644103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Бороненкова С</a:t>
            </a:r>
            <a:r>
              <a:rPr lang="ru-RU" sz="1300" b="1" dirty="0" smtClean="0"/>
              <a:t>. А</a:t>
            </a:r>
            <a:r>
              <a:rPr lang="ru-RU" sz="1300" b="1" dirty="0"/>
              <a:t>. Комплексный экономический анализ в управлении предприятием : учебное пособие / С</a:t>
            </a:r>
            <a:r>
              <a:rPr lang="ru-RU" sz="1300" b="1" dirty="0" smtClean="0"/>
              <a:t>. А</a:t>
            </a:r>
            <a:r>
              <a:rPr lang="ru-RU" sz="1300" b="1" dirty="0"/>
              <a:t>. Бороненкова, М</a:t>
            </a:r>
            <a:r>
              <a:rPr lang="ru-RU" sz="1300" b="1" dirty="0" smtClean="0"/>
              <a:t>. В</a:t>
            </a:r>
            <a:r>
              <a:rPr lang="ru-RU" sz="1300" b="1" dirty="0"/>
              <a:t>. Мельник. — Москва : ФОРУМ : ИНФРА-М, 2021. — 352 с.</a:t>
            </a:r>
            <a:r>
              <a:rPr lang="ru-RU" sz="1300" dirty="0"/>
              <a:t> </a:t>
            </a:r>
            <a:endParaRPr lang="ru-RU" sz="1300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В учебном </a:t>
            </a:r>
            <a:r>
              <a:rPr lang="ru-RU" sz="1300" dirty="0"/>
              <a:t>пособии изложена методология и представлен методический инструментарий комплексного экономического анализа, ориентированного на особенности современного этапа экономического развития и структуры экономических субъектов. Даны методические рекомендации по детальному анализу использования ресурсов, анализу и управлению ассортиментом выпускаемой продукции, организации производственных процессов, выявлению особенностей формирования затрат в разных сферах деятельности, специфики составления смет и калькулирования в условиях быстро меняющегося спроса и неустойчивой среды функционирования.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7" y="3429000"/>
            <a:ext cx="221277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03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9" y="120329"/>
            <a:ext cx="2190334" cy="31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20329"/>
            <a:ext cx="64087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>
                <a:solidFill>
                  <a:prstClr val="white"/>
                </a:solidFill>
              </a:rPr>
              <a:t>Канке А. А. Анализ финансово-хозяйственной деятельности предприятия : учебное пособие / А. А. Канке, И. П. Кошевая. — 2-е изд., испр. и доп. — Москва : ИД ФОРУМ, НИЦ ИНФРА-М, 2020. — 288 с. — (Среднее профессиональное образование).</a:t>
            </a: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  <a:p>
            <a:pPr lvl="0" algn="just"/>
            <a:r>
              <a:rPr lang="ru-RU" sz="1300" dirty="0">
                <a:solidFill>
                  <a:prstClr val="white"/>
                </a:solidFill>
              </a:rPr>
              <a:t>В учебном пособии рассматриваются понятия и содержание современных концепций анализа финансово-хозяйственной деятельности, а также проблемы выбора предмета и объекта анализа, принципов и методов реализации различных аналитических процедур. Учебное пособие содержит комплексное представление об основных концепциях, теоретических основах, методологии и современных технологиях анализа, его места и взаимосвязи с системами бухгалтерского и оперативного учета, стратегического и текущего планирования, мониторинга и контроля производственно-хозяйственной и финансово-инвестиционной деятельности предприятий. </a:t>
            </a: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3573016"/>
            <a:ext cx="632355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/>
              <a:t>Хазанович Э. С. Анализ финансово-хозяйственной деятельности : учебное пособие / Э</a:t>
            </a:r>
            <a:r>
              <a:rPr lang="ru-RU" sz="1300" b="1" dirty="0" smtClean="0"/>
              <a:t>. С</a:t>
            </a:r>
            <a:r>
              <a:rPr lang="ru-RU" sz="1300" b="1" dirty="0"/>
              <a:t>. Хазанович. — Москва: КноРус, </a:t>
            </a:r>
            <a:r>
              <a:rPr lang="ru-RU" sz="1300" b="1" dirty="0" smtClean="0"/>
              <a:t>2023. </a:t>
            </a:r>
            <a:r>
              <a:rPr lang="ru-RU" sz="1300" b="1" dirty="0"/>
              <a:t>— 271 с</a:t>
            </a:r>
            <a:r>
              <a:rPr lang="ru-RU" sz="1300" b="1" dirty="0" smtClean="0"/>
              <a:t>.</a:t>
            </a:r>
            <a:r>
              <a:rPr lang="ru-RU" sz="1300" b="1" dirty="0">
                <a:solidFill>
                  <a:prstClr val="white"/>
                </a:solidFill>
              </a:rPr>
              <a:t> — </a:t>
            </a:r>
            <a:r>
              <a:rPr lang="ru-RU" sz="1300" b="1" dirty="0" smtClean="0">
                <a:solidFill>
                  <a:prstClr val="white"/>
                </a:solidFill>
              </a:rPr>
              <a:t>(Среднее профессиональное </a:t>
            </a:r>
            <a:r>
              <a:rPr lang="ru-RU" sz="1300" b="1" dirty="0">
                <a:solidFill>
                  <a:prstClr val="white"/>
                </a:solidFill>
              </a:rPr>
              <a:t>образование).</a:t>
            </a:r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 smtClean="0"/>
              <a:t>В </a:t>
            </a:r>
            <a:r>
              <a:rPr lang="ru-RU" sz="1300" dirty="0"/>
              <a:t>форме последовательности взаимосвязанных лекций изложены элементы бухгалтерского учета основных объектов и хозяйственных операций коммерческих предприятий, рассмотрены задачи по типовым хозяйственным ситуациям с примерами решений, отчетности и анализа деятельности организации. Показана взаимосвязь систем учета и анализа деятельности предприятия при формировании управленческих решений.</a:t>
            </a:r>
          </a:p>
          <a:p>
            <a:pPr algn="just"/>
            <a:endParaRPr lang="ru-RU" sz="1300" b="1" dirty="0"/>
          </a:p>
        </p:txBody>
      </p:sp>
      <p:pic>
        <p:nvPicPr>
          <p:cNvPr id="8" name="Picture 2" descr="Анализ финансово-хозяйственной деятель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3" y="3429000"/>
            <a:ext cx="217309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65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999" y="764704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ПМ.04</a:t>
            </a:r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ВЫПОЛНЕНИЕ </a:t>
            </a:r>
            <a:r>
              <a:rPr lang="ru-RU" sz="4400" b="1" dirty="0"/>
              <a:t>РАБОТ ПО ОДНОЙ ИЛИ НЕСКОЛЬКИМ ПРОФЕССИЯМ РАБОЧИХ, ДОЛЖНОСТЯМ СЛУЖАЩИХ</a:t>
            </a:r>
          </a:p>
        </p:txBody>
      </p:sp>
    </p:spTree>
    <p:extLst>
      <p:ext uri="{BB962C8B-B14F-4D97-AF65-F5344CB8AC3E}">
        <p14:creationId xmlns:p14="http://schemas.microsoft.com/office/powerpoint/2010/main" val="22874175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2381027" cy="366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90172" y="206899"/>
            <a:ext cx="654632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Запекина </a:t>
            </a:r>
            <a:r>
              <a:rPr lang="ru-RU" sz="1300" b="1" dirty="0"/>
              <a:t>Н. М.  Основы полиграфического производства : учебное пособие для среднего профессионального образования / Н. М. Запекина. — 2-е изд., перераб. и доп. — Москва : Издательство Юрайт, </a:t>
            </a:r>
            <a:r>
              <a:rPr lang="ru-RU" sz="1300" b="1" dirty="0" smtClean="0"/>
              <a:t>2023.</a:t>
            </a:r>
            <a:r>
              <a:rPr lang="ru-RU" sz="1300" b="1" dirty="0"/>
              <a:t> — 178 с. — (Профессиональное образование).</a:t>
            </a:r>
            <a:r>
              <a:rPr lang="ru-RU" sz="1300" dirty="0"/>
              <a:t> </a:t>
            </a:r>
            <a:endParaRPr lang="ru-RU" sz="1300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пособии сделана попытка в краткой форме изложить наиболее существенные вопросы допечатной, печатной и послепечатной подготовки изданий, особенности расходных материалов, влияющих на качество готового продукта. Каждая тема содержит список использованной литературы, дополнительную информацию, вопросы для повторения материала и размышления над прочитанным.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 Для студентов образовательных учреждений среднего профессионального образования, изучающих технологии полиграфии, преподавателей и всех интересующихся.</a:t>
            </a:r>
          </a:p>
          <a:p>
            <a:pPr algn="just"/>
            <a:endParaRPr lang="ru-RU" sz="13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90172" y="3933056"/>
            <a:ext cx="64743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Самарин Ю. Н.  Полиграфическое производство : учебник  / Ю. Н. Самарин.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503 с. </a:t>
            </a:r>
            <a:r>
              <a:rPr lang="ru-RU" sz="1400" b="1" dirty="0"/>
              <a:t>— (Профессиональное образование</a:t>
            </a:r>
            <a:r>
              <a:rPr lang="ru-RU" sz="1400" b="1" dirty="0" smtClean="0"/>
              <a:t>).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300" dirty="0"/>
              <a:t>В учебнике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процессов, материалах, используемых при изготовлении печатных изданий, о полиграфическом оборудовании и средствах управления производством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11" name="Picture 2" descr="Обложка книги ПОЛИГРАФИЧЕСКОЕ ПРОИЗВОДСТВО Самарин Ю. Н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" y="3291110"/>
            <a:ext cx="2266950" cy="36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218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55776" y="159624"/>
            <a:ext cx="633768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Сергеев Е. Ю.  Технология производства печатных и электронных средств информации : учебное пособие для СПО / Е. Ю. Сергеев.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227 с.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Материалы, предложенные в настоящем учебном пособии, соответствуют программе подготовки по направлению «Издательское дело» и предусматривают комплексную систему знаний, которая взаимосвязана с другими общеобразовательными и профессиональными дисциплинами. Будущие специалисты научатся профессионально осуществлять художественно-техническое редактирование изданий, использовать печатные и электронные средства информации, выбирать оптимальные технологические процессы производства, управлять производственным подразделением. Учащиеся самостоятельно прорабатывают материал, предложенный в издании, а для его закрепления выполняют практические и самостоятельные работы.</a:t>
            </a:r>
          </a:p>
          <a:p>
            <a:pPr algn="just"/>
            <a:endParaRPr lang="ru-RU" sz="1300" b="1" dirty="0"/>
          </a:p>
        </p:txBody>
      </p:sp>
      <p:pic>
        <p:nvPicPr>
          <p:cNvPr id="2050" name="Picture 2" descr="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" y="-90467"/>
            <a:ext cx="232160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3539103"/>
            <a:ext cx="642691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Подготовка дизайн — макета к печати (публикации) : учебник / Л. В. Дерябина [и др.]. — Москва : ИЦ Академия, 2020. — 272[16] л. ил. с. : цв</a:t>
            </a:r>
            <a:r>
              <a:rPr lang="ru-RU" sz="1300" b="1" dirty="0" smtClean="0"/>
              <a:t>. ил</a:t>
            </a:r>
            <a:r>
              <a:rPr lang="ru-RU" sz="1300" b="1" dirty="0"/>
              <a:t>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 smtClean="0"/>
              <a:t>В </a:t>
            </a:r>
            <a:r>
              <a:rPr lang="ru-RU" sz="1300" dirty="0"/>
              <a:t>учебнике раскрывается процесс подготовки макетов продукции графического дизайна для воспроизведения средствами полиграфии, в сети Интернет и на различных электронных устройствах. Рассматриваются важные для специалиста вопросы в области графического дизайна: различные аспекты современных видов печати, виды дизайн-макетов полиграфической продукции, этапы допечатной подготовки макетов. Описываются этапы подготовки дизайн-макетов с последующей полиграфической отделкой с использованием тиснения, лакирования, ламинирования. </a:t>
            </a:r>
          </a:p>
        </p:txBody>
      </p:sp>
      <p:pic>
        <p:nvPicPr>
          <p:cNvPr id="7" name="Picture 2" descr="https://img-gorod.ru/27/896/2789628_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4" y="3430948"/>
            <a:ext cx="2087502" cy="32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283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3856" y="3678677"/>
            <a:ext cx="648072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Чефранов </a:t>
            </a:r>
            <a:r>
              <a:rPr lang="ru-RU" sz="1300" b="1" dirty="0"/>
              <a:t>С. Д.  Технология производства печатных и электронных средств информации. Особенности производства : учебник для среднего профессионального образования / С. Д. Чефранов.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385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Данный курс предназначен для изучения дисциплины «Технология производства печатных и электронных средств информации» В курс кроме теоретической части включены практические задачи и примеры их </a:t>
            </a:r>
            <a:r>
              <a:rPr lang="ru-RU" sz="1300" dirty="0" smtClean="0"/>
              <a:t>решения. Изложение </a:t>
            </a:r>
            <a:r>
              <a:rPr lang="ru-RU" sz="1300" dirty="0"/>
              <a:t>сопровождается богатым иллюстративным материалом, дающим представление о современном полиграфическом оборудовании, видах продукции, встречающемся браке.  </a:t>
            </a:r>
            <a:endParaRPr lang="ru-RU" sz="13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39567"/>
            <a:ext cx="2520280" cy="368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1153" y="151245"/>
            <a:ext cx="655272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Верстка. Требование к оформлению книг : учебное пособие </a:t>
            </a:r>
            <a:r>
              <a:rPr lang="ru-RU" sz="1300" b="1" dirty="0" smtClean="0"/>
              <a:t>/ </a:t>
            </a:r>
            <a:r>
              <a:rPr lang="ru-RU" sz="1300" b="1" dirty="0"/>
              <a:t>сост. О. Е. Минаева. — 6-е изд. — Москва : МИПК, 2020. — 64 с. </a:t>
            </a:r>
            <a:endParaRPr lang="ru-RU" sz="1300" b="1" dirty="0" smtClean="0"/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 smtClean="0"/>
              <a:t>Пособие </a:t>
            </a:r>
            <a:r>
              <a:rPr lang="ru-RU" sz="1300" dirty="0"/>
              <a:t>рассчитано на новичков, которые только осваивают компьютерную верстку, начиная с самой простой — книжной, а также на профессиональных пользователей компьютерных программ, которым необходимы краткие рекомендации по оформлению текста. Данное пособие можно использовать не только для книжной верстки, но и для всех видов верстки, где встречается текст (журнальная, газетная, акцидентная и т.п.). Результатом освоения является овладение студентами видом профессиональной деятельности: подготовкой и выпуском издательской продукции в печатной и электронной форме. Автор не ставит цель рассмотреть все существующие правила и требования по верстке и оформлению книг, а ограничивается только наиболее важными и распространенными.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8" y="198678"/>
            <a:ext cx="2053544" cy="31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08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520280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16178" y="80541"/>
            <a:ext cx="68060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Основы экономики организации. Практикум</a:t>
            </a:r>
            <a:r>
              <a:rPr lang="ru-RU" sz="1300" dirty="0"/>
              <a:t> </a:t>
            </a:r>
            <a:r>
              <a:rPr lang="ru-RU" sz="1300" b="1" dirty="0"/>
              <a:t>: учебное пособие для СПО / Л. А. Чалдаева [и др.] ; под редакцией Л. А. Чалдаевой, А. В. Шарковой.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299 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Перед вами Практикум, созданный в помощь для усвоения материала, изложенного в учебнике «Экономика организации» под редакцией профессора Л. А. Чалдаевой и профессора А. В. Шарковой. Оба издания подготовлены одним коллективом авторов. Каждая из 18 глав Практикума содержит введение с кратким изложением теоретического материала, задачи, тесты, практические задания с элементами исследовательского характера, открытые вопросы или вопросы для размышления, ситуационные задания. Особое внимание уделено кейсам и заданиям по работе со справочно-правовыми системами. После каждой главы приводится список нормативных документов и рекомендуемой литературы, позволяющий учащимся выполнить задания, закрепить теоретический материал и приобрести знания, навыки и опыт практического характера. В конце издания даны решения к задачам и ответы к тестам.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224731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47319" y="4221088"/>
            <a:ext cx="671716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Барышникова Н. А.</a:t>
            </a:r>
            <a:r>
              <a:rPr lang="ru-RU" sz="1300" dirty="0"/>
              <a:t>  </a:t>
            </a:r>
            <a:r>
              <a:rPr lang="ru-RU" sz="1300" b="1" dirty="0"/>
              <a:t>Экономика организации : учебное пособие для СПО / Н. А. Барышникова, Т. А. Матеуш, М. Г. Миронов. — 3-е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184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В настоящем курсе изложены теоретические основы дисциплины «Экономика предприятия». Учебный материал четко систематизирован и структурирован, отражает как традиционные, так и современные подходы к изучению предмета, написан в доступной для понимания форме. Это хорошая база для изучения курса и подготовки к текущей и итоговой аттестации по дисциплине.</a:t>
            </a:r>
          </a:p>
        </p:txBody>
      </p:sp>
    </p:spTree>
    <p:extLst>
      <p:ext uri="{BB962C8B-B14F-4D97-AF65-F5344CB8AC3E}">
        <p14:creationId xmlns:p14="http://schemas.microsoft.com/office/powerpoint/2010/main" val="4156870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1898" y="188640"/>
            <a:ext cx="654258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Григорьева Е. И.</a:t>
            </a:r>
            <a:r>
              <a:rPr lang="ru-RU" sz="1300" dirty="0"/>
              <a:t>  </a:t>
            </a:r>
            <a:r>
              <a:rPr lang="ru-RU" sz="1300" b="1" dirty="0"/>
              <a:t>Основы издательского дела. Электронное издание : учебное пособие для СПО / Е. И. Григорьева, И. М. Ситдиков. — Москва : Издательство Юрайт, 2023. — 439 с. — (Профессиональное образование). </a:t>
            </a:r>
            <a:endParaRPr lang="ru-RU" sz="1300" b="1" dirty="0" smtClean="0"/>
          </a:p>
          <a:p>
            <a:endParaRPr lang="ru-RU" sz="1300" dirty="0"/>
          </a:p>
          <a:p>
            <a:pPr algn="just"/>
            <a:r>
              <a:rPr lang="ru-RU" sz="1300" dirty="0"/>
              <a:t>Учебное пособие посвящено вопросам редакторской подготовки научных электронных изданий в гуманитарной и общественной области. В нем рассмотрены правила и приемы подготовки текста для печатного и электронного формата издания, а также особенности основных компонентов издания. Пособие состоит из двух частей. В первой рассматриваются особенности подготовки текста электронного издания, во второй особенности подготовки презентаций как особого вида электронных изданий. Кроме теоретического материала в каждой части содержится практикум, помогающий не только лучше понять изложенные вопросы, но и получить практические навыки форматирования текста и создания презентаций.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2280"/>
            <a:ext cx="2247008" cy="36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21899" y="3645024"/>
            <a:ext cx="652584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dirty="0" smtClean="0">
                <a:solidFill>
                  <a:prstClr val="white"/>
                </a:solidFill>
              </a:rPr>
              <a:t>Иванов </a:t>
            </a:r>
            <a:r>
              <a:rPr lang="ru-RU" sz="1300" b="1" dirty="0">
                <a:solidFill>
                  <a:prstClr val="white"/>
                </a:solidFill>
              </a:rPr>
              <a:t>А. В. Основы печатного дела : учебное пособие / А. В. Иванов, Ю. Н. Самарин, В. И. Солонец ; под. ред. А. В. Иванов. </a:t>
            </a:r>
            <a:r>
              <a:rPr lang="ru-RU" sz="1300" b="1" dirty="0"/>
              <a:t>—</a:t>
            </a:r>
            <a:r>
              <a:rPr lang="ru-RU" sz="1300" b="1" dirty="0" smtClean="0">
                <a:solidFill>
                  <a:prstClr val="white"/>
                </a:solidFill>
              </a:rPr>
              <a:t> </a:t>
            </a:r>
            <a:r>
              <a:rPr lang="ru-RU" sz="1300" b="1" dirty="0">
                <a:solidFill>
                  <a:prstClr val="white"/>
                </a:solidFill>
              </a:rPr>
              <a:t>Санкт-Петербург : Издательско-полиграфическая ассоциация высших учебных заведений, 2019. </a:t>
            </a:r>
            <a:r>
              <a:rPr lang="ru-RU" sz="1300" b="1" dirty="0"/>
              <a:t>—</a:t>
            </a:r>
            <a:r>
              <a:rPr lang="ru-RU" sz="1300" b="1" dirty="0" smtClean="0">
                <a:solidFill>
                  <a:prstClr val="white"/>
                </a:solidFill>
              </a:rPr>
              <a:t> </a:t>
            </a:r>
            <a:r>
              <a:rPr lang="ru-RU" sz="1300" b="1" dirty="0">
                <a:solidFill>
                  <a:prstClr val="white"/>
                </a:solidFill>
              </a:rPr>
              <a:t>206 с. </a:t>
            </a:r>
            <a:endParaRPr lang="ru-RU" sz="1300" b="1" dirty="0" smtClean="0">
              <a:solidFill>
                <a:prstClr val="white"/>
              </a:solidFill>
            </a:endParaRP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  <a:p>
            <a:pPr algn="just"/>
            <a:r>
              <a:rPr lang="ru-RU" sz="1300" dirty="0"/>
              <a:t>В учебном пособии изложены основные сведения о технологических процессах производства печатной продукции. Приведены сведения о конструкции и характеристиках печатной продукции, технологических операциях допечатного, печатного и послепечатного процессов; материалах, используемых при изготовлении печатных изданий, о полиграфическом оборудовании и средствах управления производством. Учебное пособие предназначено для обучающихся по направлениям «Полиграфия» и «Издательское дело» для всех уровней профессионального образования.</a:t>
            </a:r>
          </a:p>
          <a:p>
            <a:pPr lvl="0" algn="just"/>
            <a:endParaRPr lang="ru-RU" sz="1300" b="1" dirty="0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0" y="3645024"/>
            <a:ext cx="2119366" cy="304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4660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1111" y="421759"/>
            <a:ext cx="6552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Орлова Е. Ю.  Техническое обслуживание печатных машин : учебное пособие для СПО / Е. Ю. Орлова.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129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Курс «Техническое обслуживание печатных машин» является специальной дисциплиной и базируется на самых различных отраслях знаний и научных выводах физики, химии, инженерных дисциплин, связан с технологией полиграфического производства и полиграфического машиностроения, эргономикой, основами проектирования полиграфического оборудования. Учебное пособие содержит теоретическую и практическую информацию о техническом обслуживании механизмов листовых и рулонных офсетных печатных машин.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" y="-13666"/>
            <a:ext cx="2267766" cy="358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61111" y="3806742"/>
            <a:ext cx="645543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/>
              <a:t>Самарин </a:t>
            </a:r>
            <a:r>
              <a:rPr lang="ru-RU" sz="1300" b="1" dirty="0"/>
              <a:t>Ю. Н.  Основы полиграфического производства: технология </a:t>
            </a:r>
            <a:r>
              <a:rPr lang="ru-RU" sz="1300" b="1" dirty="0" smtClean="0"/>
              <a:t>послепечатных </a:t>
            </a:r>
            <a:r>
              <a:rPr lang="ru-RU" sz="1300" b="1" dirty="0"/>
              <a:t>процессов : учебное пособие для среднего профессионального образования / Ю. Н. Самарин.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</a:t>
            </a:r>
            <a:r>
              <a:rPr lang="ru-RU" sz="1300" b="1" dirty="0" smtClean="0"/>
              <a:t>111 </a:t>
            </a:r>
            <a:r>
              <a:rPr lang="ru-RU" sz="1300" b="1" dirty="0"/>
              <a:t>с. — (Профессиональное образование</a:t>
            </a:r>
            <a:r>
              <a:rPr lang="ru-RU" sz="1300" b="1" dirty="0" smtClean="0"/>
              <a:t>).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400" dirty="0"/>
              <a:t>В учебном пособии изложены основные сведения о технологических операциях послепечатного процесса, о назначении, классификации и принципах работы послепечатного оборудования и об организации поточного производства в послепечатных процессах. </a:t>
            </a:r>
            <a:endParaRPr lang="ru-RU" sz="1300" dirty="0"/>
          </a:p>
        </p:txBody>
      </p:sp>
      <p:pic>
        <p:nvPicPr>
          <p:cNvPr id="14338" name="Picture 2" descr="Обложка книги ОСНОВЫ ПОЛИГРАФИЧЕСКОГО ПРОИЗВОДСТВА: ТЕХНОЛОГИЯ ПОСЛЕПЕЧАТНЫХ ПРОЦЕССОВ Самарин Ю. Н. Учебное пособ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12976"/>
            <a:ext cx="273630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642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378787"/>
            <a:ext cx="645686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Горшкова Л. О.  Технология послепечатных процессов : учебное пособие для СПО / Л. О. Горшкова, И. К. Корнилов.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166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рассмотрены процессы изготовления книжно-журнальной продукции в технологической последовательности, а также процессы отделки печатной продукции.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требованиям. </a:t>
            </a:r>
          </a:p>
          <a:p>
            <a:pPr algn="just"/>
            <a:endParaRPr lang="ru-RU" sz="13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3261"/>
            <a:ext cx="2592289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3858719"/>
            <a:ext cx="642766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Бобров В. И.  Отделка полиграфической продукции : учебник для СПО / В. И. Бобров.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625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курсе приведены основные понятия и терминология в области технологии отделочных процессов на полиграфических и упаковочных материалах. Рассмотрены теоретические и практические способы отделки продукции, виды отделочных операций, материалы, технологическое оборудование и оснастка, применяемые на производстве. </a:t>
            </a:r>
          </a:p>
          <a:p>
            <a:pPr algn="just"/>
            <a:endParaRPr lang="ru-RU" sz="13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" y="3284984"/>
            <a:ext cx="2259795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502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06824" y="432048"/>
            <a:ext cx="65040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Бобров В. И. Основы полиграфического производства : лакирование печатной продукции : учебное пособие для СПО / В. И. Бобров, Л. О. Горшкова.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261 с. — (Среднее 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 smtClean="0"/>
              <a:t>В предлагаемом </a:t>
            </a:r>
            <a:r>
              <a:rPr lang="ru-RU" sz="1300" dirty="0"/>
              <a:t>учебном пособии рассмотрены основные понятия и терминология в области технологии лакирования печатной продукции. Приведены подробные описания различных видов лакирования, используемых материалов, даны основы теории и практики лакирования. В книге рассказано о режимах лакирования, необходимом технологическом оборудовании, об используемых для лакирования инструментах. Также приведены методы оценки качества лакирования и способы исправить различные недостатки продукции. </a:t>
            </a:r>
          </a:p>
          <a:p>
            <a:pPr algn="just"/>
            <a:endParaRPr lang="ru-RU" sz="13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" y="-99392"/>
            <a:ext cx="2257951" cy="362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6825" y="3985085"/>
            <a:ext cx="651919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Бобров В. И.  Основы полиграфического производства: эксклюзивные издания : учебное пособие для СПО / В. И. Бобров, И. В. Черная. — 2-е изд., перераб.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247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учебном пособии рассмотрены конструкции и технологические процессы изготовления эксклюзивных, подарочных изданий, особенно в области послепечатной обработки. </a:t>
            </a:r>
          </a:p>
          <a:p>
            <a:pPr algn="just"/>
            <a:endParaRPr lang="ru-RU" sz="13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" y="3325148"/>
            <a:ext cx="2255555" cy="354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723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3136" y="547183"/>
            <a:ext cx="65912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/>
              <a:t>Штоляков В. И.  Печатное оборудование : учебное пособие для СПО / В. И. Штоляков, В. Н. Румянцев. — 2-е изд., испр. и доп. — Москва : Издательство Юрайт, </a:t>
            </a:r>
            <a:r>
              <a:rPr lang="ru-RU" sz="1300" b="1" dirty="0" smtClean="0"/>
              <a:t>2023. </a:t>
            </a:r>
            <a:r>
              <a:rPr lang="ru-RU" sz="1300" b="1" dirty="0"/>
              <a:t>— 470 с. — (Профессиональное образование). </a:t>
            </a:r>
            <a:endParaRPr lang="ru-RU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dirty="0"/>
              <a:t>В курсе приводятся схемы построения различных моделей печатных машин, их технические характеристики и возможности, принцип работы и методы расчета основных узлов и механизмов, рекомендации по определению основных расчетных параметров, что представляется полезным при выполнении курсовых и дипломных проектов. Материал курса отражает достижения отечественной и зарубежной науки и техники в создании и совершенствовании печатного оборудования</a:t>
            </a:r>
            <a:endParaRPr lang="ru-RU" sz="13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4149080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/>
              <a:t>. </a:t>
            </a:r>
            <a:endParaRPr lang="ru-RU" sz="1000" dirty="0"/>
          </a:p>
        </p:txBody>
      </p:sp>
      <p:pic>
        <p:nvPicPr>
          <p:cNvPr id="3074" name="Picture 2" descr="Печатное оборудование, купить, продажа, заказ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83"/>
            <a:ext cx="2266950" cy="36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2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3255</TotalTime>
  <Words>14557</Words>
  <Application>Microsoft Office PowerPoint</Application>
  <PresentationFormat>Экран (4:3)</PresentationFormat>
  <Paragraphs>492</Paragraphs>
  <Slides>94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 lib-02</dc:creator>
  <cp:lastModifiedBy>ws lib-01</cp:lastModifiedBy>
  <cp:revision>162</cp:revision>
  <dcterms:created xsi:type="dcterms:W3CDTF">2022-10-04T11:07:49Z</dcterms:created>
  <dcterms:modified xsi:type="dcterms:W3CDTF">2023-10-16T06:15:24Z</dcterms:modified>
</cp:coreProperties>
</file>